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1059" r:id="rId2"/>
    <p:sldId id="1078" r:id="rId3"/>
    <p:sldId id="1049" r:id="rId4"/>
    <p:sldId id="28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1079" r:id="rId15"/>
    <p:sldId id="1001" r:id="rId16"/>
    <p:sldId id="260" r:id="rId17"/>
    <p:sldId id="1002" r:id="rId18"/>
    <p:sldId id="1004" r:id="rId19"/>
    <p:sldId id="262" r:id="rId20"/>
    <p:sldId id="1080" r:id="rId21"/>
    <p:sldId id="265" r:id="rId22"/>
    <p:sldId id="1085" r:id="rId23"/>
    <p:sldId id="1018" r:id="rId24"/>
    <p:sldId id="1010" r:id="rId25"/>
    <p:sldId id="266" r:id="rId26"/>
    <p:sldId id="267" r:id="rId27"/>
    <p:sldId id="268" r:id="rId28"/>
    <p:sldId id="269" r:id="rId29"/>
    <p:sldId id="270" r:id="rId30"/>
    <p:sldId id="1011" r:id="rId31"/>
    <p:sldId id="1022" r:id="rId32"/>
    <p:sldId id="1024" r:id="rId33"/>
    <p:sldId id="1081" r:id="rId34"/>
    <p:sldId id="386" r:id="rId35"/>
    <p:sldId id="387" r:id="rId36"/>
    <p:sldId id="435" r:id="rId37"/>
    <p:sldId id="436" r:id="rId38"/>
    <p:sldId id="395" r:id="rId39"/>
    <p:sldId id="1082" r:id="rId40"/>
    <p:sldId id="1013" r:id="rId41"/>
    <p:sldId id="1014" r:id="rId42"/>
    <p:sldId id="1086" r:id="rId43"/>
    <p:sldId id="1088" r:id="rId44"/>
    <p:sldId id="1089" r:id="rId45"/>
    <p:sldId id="1087" r:id="rId46"/>
    <p:sldId id="1015" r:id="rId47"/>
    <p:sldId id="1016" r:id="rId48"/>
    <p:sldId id="1083" r:id="rId49"/>
    <p:sldId id="1084" r:id="rId50"/>
    <p:sldId id="285" r:id="rId51"/>
    <p:sldId id="284" r:id="rId52"/>
    <p:sldId id="286" r:id="rId53"/>
    <p:sldId id="1012" r:id="rId54"/>
    <p:sldId id="1017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26"/>
    <p:restoredTop sz="96327"/>
  </p:normalViewPr>
  <p:slideViewPr>
    <p:cSldViewPr snapToGrid="0">
      <p:cViewPr varScale="1">
        <p:scale>
          <a:sx n="293" d="100"/>
          <a:sy n="293" d="100"/>
        </p:scale>
        <p:origin x="15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df>
</file>

<file path=ppt/media/image13.png>
</file>

<file path=ppt/media/image130.pn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.sv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BABCCD-5A08-414F-9A10-25EF41E85CC0}" type="datetimeFigureOut">
              <a:rPr lang="en-US" smtClean="0"/>
              <a:t>5/12/23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7298B9-7055-2748-8FC5-2A6092EA4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433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d4c7e2f7f_8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22d4c7e2f7f_8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1871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9144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4392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5885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8004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2d4c7e2f7f_8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22d4c7e2f7f_8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8861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9545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2d4c7e2f7f_8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22d4c7e2f7f_8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483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2020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8E3EF-8417-1D7B-9259-C3A0F21B24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85E080-6530-3A31-ECA3-AD153C8C26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20EB8-0CFD-6978-70D4-36A66236A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395F3-9F31-88AB-F01A-EEA9E84CF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14826-52BD-EBB5-2BA4-3132A59CC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54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E95F7-F239-0CBC-44E2-FD946B640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92D377-90B6-E1B8-CBF6-617257817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83A0A-A3D0-827D-F776-86015E8A5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0EE8A-BEFC-5589-7CF2-0AB8D129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28FCF-79E6-9D4B-93FF-FCB7D0F83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33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8F25FC-7D93-17EB-A225-F7F1D6883E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65D055-E13D-01CC-98B5-90ABA3039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D9E41-980E-A5A7-955D-F6F752359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09119-80D4-1A63-E260-FD4AFE869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5EB87-9729-308C-B8B4-09AE586F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485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F9064-A456-915D-EB64-714A09332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30940-9D72-4D9A-2FC3-B3EEAD6D4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EFC79-5BD0-0579-4CC0-6B38C3AB2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8113C-9B83-F63D-F951-FABCADD46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A3532-ED02-67DB-5F19-9E0F9FA5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791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FFE32-B1ED-F2E8-B3A5-F0F79D1FC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B96F7-8959-040B-5929-082729711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B6F82-3B61-25DC-53DB-AE9CF05CA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EA4FF-FA8B-7B30-D5F0-A3A39FE66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EAC45-56AB-E1CC-9CA9-B575DFDA7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13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90B59-5AE7-DD80-DE1B-2E3404867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2F11-7E4F-5CDC-C09E-2E8FA1F5B0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F3020-4EF2-5B90-EF94-726143ED4A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46CC8C-429E-1DF6-1C27-B6F646D9E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DEA4DA-B3BA-7472-0DAD-A7D10F70E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6C38FA-14F2-FC96-8410-9D760351C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96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06DCA-C2D8-E16A-A12E-D82D55401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C05B6-5E5B-9BAC-7A70-1F144FDB4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09382-FF3C-1775-C196-BC6FE05202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DE9B68-2D85-47A3-28EC-FCF0F8E4DC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B431A5-96DE-34E4-6034-00734332E6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9AF98-D623-57D0-66D5-D19A827F5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DEE56-AC6D-0665-2BED-621728ED4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1894AE-5BBB-3E89-4BF1-D4FB9D476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00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08D69-D319-4035-725D-574B7B98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EDE7F7-D90A-3C9E-DFB1-2DF37215E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47CC11-F736-DEC8-34CA-A05866548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ED3E87-3346-949F-9295-E5A62EC82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74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5180DB-B796-1D56-2A14-9DD2E776D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A26148-8C55-BC46-AF69-40453F2AD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CD02A-CEE9-76BF-9195-F9627B59B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993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4DF4C-2707-253F-5DF9-6AA8FADB1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F1009-2C57-0B86-394B-329A82837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C7DDAB-0946-573E-38A3-8CD4C3A111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A5A9D-DE95-E543-4B9D-E3831CE02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69EF3-77B6-2A12-D534-7C69CF006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76A8A-A92A-DB0F-D563-9AB7DDE87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544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CA01B-5AAA-9E39-2346-0215AE926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C5E0DC-A55B-3114-CC56-347A0BFA1C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4A99CD-94D4-E527-BDBD-A8340827C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2A3890-9901-A4A7-92F5-E77331EFE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C2BBF5-D82E-B876-6E44-05D0B5247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4B2EA9-A5C4-68F2-11AA-686165B7F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504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F1F24A-7895-5384-B4F5-08DC7F61B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EA257-20A2-55F8-F94B-3D2A93695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C0553-8EC2-2204-185F-A0A846DF0E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43F3F-EA03-6540-B372-D886B8684E58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A6694-47BD-5754-0B7C-70ACEAF0CF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FDF6C-76DA-A220-AECE-FCB9E2C50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A7E1C-411C-394A-B865-64885027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74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0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nap-stanford.github.io/cs224w-notes/machine-learning-with-networks/graph-neural-networks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ann-benchmarks.com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auto_examples/tutorials/run_annoy.html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://wordvec.colorado.edu/papers/Deerwester_1990.pdf" TargetMode="Externa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3.pd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github.com/VHRanger/nodevectors/blob/master/nodevectors/prone.py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s://www.cs.mcgill.ca/~wlh/grl_book/files/GRL_Book.pdf" TargetMode="Externa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HRanger/nodevectors/blob/master/nodevectors/prone.py" TargetMode="Externa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hyperlink" Target="https://github.com/VHRanger/nodevectors/blob/master/nodevectors/prone.py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mcgill.ca/~wlh/grl_book/files/GRL_Book.pdf" TargetMode="External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networkx.org/documentation/stable/reference/linalg.html" TargetMode="External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3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JSALT_Better_Together" TargetMode="External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auto_examples/tutorials/run_annoy.html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wchurch/JSALT_Better_Together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kwchurch/ACL2022_deepnets_tutoria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6A410-578C-EA2A-FF84-C0C76116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75C245-08C5-5A67-3A87-735DE413D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Kenneth Church</a:t>
            </a:r>
          </a:p>
        </p:txBody>
      </p:sp>
    </p:spTree>
    <p:extLst>
      <p:ext uri="{BB962C8B-B14F-4D97-AF65-F5344CB8AC3E}">
        <p14:creationId xmlns:p14="http://schemas.microsoft.com/office/powerpoint/2010/main" val="2944553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0" name="Google Shape;230;g22d4c7e2f7f_8_35"/>
          <p:cNvGraphicFramePr/>
          <p:nvPr/>
        </p:nvGraphicFramePr>
        <p:xfrm>
          <a:off x="346325" y="2016475"/>
          <a:ext cx="11499300" cy="3657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7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Step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Pre-Training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Days/Weeks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Large GPU cluster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Inference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Seconds/Minutes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1" name="Google Shape;231;g22d4c7e2f7f_8_35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232" name="Google Shape;232;g22d4c7e2f7f_8_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33" name="Google Shape;233;g22d4c7e2f7f_8_35"/>
          <p:cNvSpPr/>
          <p:nvPr/>
        </p:nvSpPr>
        <p:spPr>
          <a:xfrm>
            <a:off x="1082150" y="1065145"/>
            <a:ext cx="2139000" cy="1057500"/>
          </a:xfrm>
          <a:prstGeom prst="wedgeRoundRectCallout">
            <a:avLst>
              <a:gd name="adj1" fmla="val 53957"/>
              <a:gd name="adj2" fmla="val 140372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Most users should </a:t>
            </a:r>
            <a:r>
              <a:rPr lang="en-US" sz="1800" b="1" i="1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lang="en-US"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do this themselves</a:t>
            </a: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2696619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9"/>
          <p:cNvSpPr txBox="1">
            <a:spLocks noGrp="1"/>
          </p:cNvSpPr>
          <p:nvPr>
            <p:ph type="title"/>
          </p:nvPr>
        </p:nvSpPr>
        <p:spPr>
          <a:xfrm>
            <a:off x="339425" y="136525"/>
            <a:ext cx="115131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4000"/>
              <a:t>Most users should </a:t>
            </a:r>
            <a:r>
              <a:rPr lang="en-US" sz="4000" b="1" i="1" u="sng"/>
              <a:t>not</a:t>
            </a:r>
            <a:r>
              <a:rPr lang="en-US" sz="4000"/>
              <a:t> invest in pretraining</a:t>
            </a:r>
            <a:br>
              <a:rPr lang="en-US" sz="4000"/>
            </a:br>
            <a:r>
              <a:rPr lang="en-US" sz="4000">
                <a:solidFill>
                  <a:srgbClr val="333333"/>
                </a:solidFill>
              </a:rPr>
              <a:t>because growth (&amp; costs) are out of control</a:t>
            </a:r>
            <a:endParaRPr sz="4000"/>
          </a:p>
        </p:txBody>
      </p:sp>
      <p:pic>
        <p:nvPicPr>
          <p:cNvPr id="239" name="Google Shape;239;p1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52374" y="2041600"/>
            <a:ext cx="7048013" cy="2482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19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8453229" y="1586450"/>
            <a:ext cx="3383745" cy="3383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9" descr="Comparing the original Transformer to the Evolved Transformer across different model size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47955" y="4574876"/>
            <a:ext cx="1973669" cy="1770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9" descr="Graphical user interface, application, website, Teams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 l="37347" t="19884" r="19640" b="52649"/>
          <a:stretch/>
        </p:blipFill>
        <p:spPr>
          <a:xfrm>
            <a:off x="5950676" y="4857370"/>
            <a:ext cx="2947705" cy="1325563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9"/>
          <p:cNvSpPr txBox="1"/>
          <p:nvPr/>
        </p:nvSpPr>
        <p:spPr>
          <a:xfrm>
            <a:off x="9067950" y="5099500"/>
            <a:ext cx="23682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Rising Tide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Lifts All Boats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769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8" name="Google Shape;248;g22d4c7e2f7f_8_43"/>
          <p:cNvGraphicFramePr/>
          <p:nvPr/>
        </p:nvGraphicFramePr>
        <p:xfrm>
          <a:off x="346325" y="2016475"/>
          <a:ext cx="11499300" cy="3657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7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7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Step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Pre-Training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Days/Weeks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Large GPU cluster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Fine-Tuning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Hours/Days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Inference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Seconds/Minutes</a:t>
                      </a:r>
                      <a:endParaRPr sz="2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0+ GPUs</a:t>
                      </a:r>
                      <a:endParaRPr sz="2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9" name="Google Shape;249;g22d4c7e2f7f_8_43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250" name="Google Shape;250;g22d4c7e2f7f_8_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51" name="Google Shape;251;g22d4c7e2f7f_8_43"/>
          <p:cNvSpPr/>
          <p:nvPr/>
        </p:nvSpPr>
        <p:spPr>
          <a:xfrm>
            <a:off x="1339950" y="3912373"/>
            <a:ext cx="1374600" cy="682200"/>
          </a:xfrm>
          <a:prstGeom prst="wedgeRoundRectCallout">
            <a:avLst>
              <a:gd name="adj1" fmla="val 88599"/>
              <a:gd name="adj2" fmla="val 7791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</a:rPr>
              <a:t>Not Hard</a:t>
            </a:r>
            <a:endParaRPr sz="1800"/>
          </a:p>
        </p:txBody>
      </p:sp>
    </p:spTree>
    <p:extLst>
      <p:ext uri="{BB962C8B-B14F-4D97-AF65-F5344CB8AC3E}">
        <p14:creationId xmlns:p14="http://schemas.microsoft.com/office/powerpoint/2010/main" val="3114114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>
            <a:spLocks noGrp="1"/>
          </p:cNvSpPr>
          <p:nvPr>
            <p:ph type="title"/>
          </p:nvPr>
        </p:nvSpPr>
        <p:spPr>
          <a:xfrm>
            <a:off x="1242390" y="500418"/>
            <a:ext cx="6087719" cy="97354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2498" t="-8972" b="-15384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 </a:t>
            </a:r>
            <a:endParaRPr/>
          </a:p>
        </p:txBody>
      </p:sp>
      <p:sp>
        <p:nvSpPr>
          <p:cNvPr id="257" name="Google Shape;257;p22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6310745" cy="435133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l="-801" t="-290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 </a:t>
            </a:r>
            <a:endParaRPr/>
          </a:p>
        </p:txBody>
      </p:sp>
      <p:pic>
        <p:nvPicPr>
          <p:cNvPr id="258" name="Google Shape;258;p22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6763283" y="2002825"/>
            <a:ext cx="5307900" cy="357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2"/>
          <p:cNvSpPr/>
          <p:nvPr/>
        </p:nvSpPr>
        <p:spPr>
          <a:xfrm>
            <a:off x="49894" y="19636"/>
            <a:ext cx="1615134" cy="345489"/>
          </a:xfrm>
          <a:prstGeom prst="wedgeRoundRectCallout">
            <a:avLst>
              <a:gd name="adj1" fmla="val 59851"/>
              <a:gd name="adj2" fmla="val 6135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Guide Book App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22" descr="A picture containing text, grass, outdoor, sign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6211" y="575091"/>
            <a:ext cx="1050235" cy="17461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1609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GNNs</a:t>
            </a:r>
          </a:p>
          <a:p>
            <a:r>
              <a:rPr lang="en-US" dirty="0"/>
              <a:t>Approximate Nearest Neighbors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796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10485-433E-8983-4078-E79EB37EC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GNN Alternative</a:t>
            </a: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FA23AFC-E6D2-EF02-224C-EB5491200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20" t="62" r="71821" b="65407"/>
          <a:stretch/>
        </p:blipFill>
        <p:spPr>
          <a:xfrm>
            <a:off x="1258330" y="2853484"/>
            <a:ext cx="2498454" cy="2989357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DB3C6B-5DE7-267F-6398-AA43288405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90" t="43236" r="58801" b="20778"/>
          <a:stretch/>
        </p:blipFill>
        <p:spPr>
          <a:xfrm>
            <a:off x="4006996" y="2853484"/>
            <a:ext cx="2733873" cy="2976349"/>
          </a:xfrm>
          <a:prstGeom prst="rect">
            <a:avLst/>
          </a:prstGeom>
        </p:spPr>
      </p:pic>
      <p:pic>
        <p:nvPicPr>
          <p:cNvPr id="8" name="Graphic 7" descr="Add outline">
            <a:extLst>
              <a:ext uri="{FF2B5EF4-FFF2-40B4-BE49-F238E27FC236}">
                <a16:creationId xmlns:a16="http://schemas.microsoft.com/office/drawing/2014/main" id="{2B2977D3-4C0C-172D-7DF5-4F958FAFF3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60914" y="3544094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90E61F-B284-C1C8-1864-329AFF4DD949}"/>
              </a:ext>
            </a:extLst>
          </p:cNvPr>
          <p:cNvSpPr txBox="1"/>
          <p:nvPr/>
        </p:nvSpPr>
        <p:spPr>
          <a:xfrm>
            <a:off x="1898351" y="5911790"/>
            <a:ext cx="609206" cy="4001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2000" dirty="0"/>
              <a:t>Text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CBBAC-3715-0187-8585-B62D902F6362}"/>
              </a:ext>
            </a:extLst>
          </p:cNvPr>
          <p:cNvSpPr txBox="1"/>
          <p:nvPr/>
        </p:nvSpPr>
        <p:spPr>
          <a:xfrm>
            <a:off x="4903071" y="5842841"/>
            <a:ext cx="993926" cy="40011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2000" dirty="0"/>
              <a:t>Context</a:t>
            </a: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40AE9-79EF-7E72-C77C-4C81FF154061}"/>
              </a:ext>
            </a:extLst>
          </p:cNvPr>
          <p:cNvSpPr txBox="1"/>
          <p:nvPr/>
        </p:nvSpPr>
        <p:spPr>
          <a:xfrm>
            <a:off x="7661564" y="3724295"/>
            <a:ext cx="997527" cy="55399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CN" sz="3000" dirty="0"/>
              <a:t>GNN</a:t>
            </a:r>
            <a:endParaRPr lang="en-US" sz="3000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F860B762-00E0-32C4-F542-E06B3D261F91}"/>
              </a:ext>
            </a:extLst>
          </p:cNvPr>
          <p:cNvSpPr>
            <a:spLocks/>
          </p:cNvSpPr>
          <p:nvPr/>
        </p:nvSpPr>
        <p:spPr>
          <a:xfrm>
            <a:off x="6871855" y="3779715"/>
            <a:ext cx="692727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AB288CC9-1C99-7F82-DCCC-BFED5BF174E6}"/>
              </a:ext>
            </a:extLst>
          </p:cNvPr>
          <p:cNvSpPr>
            <a:spLocks/>
          </p:cNvSpPr>
          <p:nvPr/>
        </p:nvSpPr>
        <p:spPr>
          <a:xfrm>
            <a:off x="8756073" y="3812969"/>
            <a:ext cx="692727" cy="365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DA4D6ED-FF1D-7430-ED60-82AFD9E630EC}"/>
                  </a:ext>
                </a:extLst>
              </p:cNvPr>
              <p:cNvSpPr txBox="1"/>
              <p:nvPr/>
            </p:nvSpPr>
            <p:spPr>
              <a:xfrm>
                <a:off x="9410698" y="3637698"/>
                <a:ext cx="181494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/>
                  <a:t>Embeddings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DA4D6ED-FF1D-7430-ED60-82AFD9E630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10698" y="3637698"/>
                <a:ext cx="1814946" cy="707886"/>
              </a:xfrm>
              <a:prstGeom prst="rect">
                <a:avLst/>
              </a:prstGeom>
              <a:blipFill>
                <a:blip r:embed="rId6"/>
                <a:stretch>
                  <a:fillRect t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B4D70CFA-A7FD-F994-6062-00A45C2BF2C7}"/>
              </a:ext>
            </a:extLst>
          </p:cNvPr>
          <p:cNvSpPr/>
          <p:nvPr/>
        </p:nvSpPr>
        <p:spPr>
          <a:xfrm>
            <a:off x="7442075" y="1794612"/>
            <a:ext cx="1968623" cy="909951"/>
          </a:xfrm>
          <a:prstGeom prst="wedgeRectCallout">
            <a:avLst>
              <a:gd name="adj1" fmla="val -17234"/>
              <a:gd name="adj2" fmla="val 147498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Black Box</a:t>
            </a:r>
          </a:p>
        </p:txBody>
      </p:sp>
    </p:spTree>
    <p:extLst>
      <p:ext uri="{BB962C8B-B14F-4D97-AF65-F5344CB8AC3E}">
        <p14:creationId xmlns:p14="http://schemas.microsoft.com/office/powerpoint/2010/main" val="327959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CF24-DC4E-3993-7C17-4737DE9E4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GNN?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85180-8315-6784-0D65-37029A7CA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91" y="1452684"/>
            <a:ext cx="7820464" cy="39770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A27D6A-B196-5E94-E7CC-A01FB7A39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775" y="365125"/>
            <a:ext cx="6048025" cy="569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049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20029-135D-44CE-81A6-1812F86C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GNN?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F8F79-23C7-4F82-7073-80E2990FC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Node </a:t>
            </a:r>
            <a:r>
              <a:rPr lang="zh-CN" altLang="en-US" dirty="0"/>
              <a:t> </a:t>
            </a:r>
            <a:r>
              <a:rPr lang="en-US" altLang="zh-CN" dirty="0"/>
              <a:t>(a</a:t>
            </a:r>
            <a:r>
              <a:rPr lang="zh-CN" altLang="en-US" dirty="0"/>
              <a:t> </a:t>
            </a:r>
            <a:r>
              <a:rPr lang="en-US" altLang="zh-CN" dirty="0"/>
              <a:t>paper): </a:t>
            </a:r>
            <a:r>
              <a:rPr lang="zh-CN" altLang="en-US" dirty="0"/>
              <a:t> </a:t>
            </a:r>
            <a:r>
              <a:rPr lang="en-US" altLang="zh-CN" dirty="0"/>
              <a:t>specter embedding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Edge: citation</a:t>
            </a:r>
            <a:endParaRPr lang="en-US" dirty="0"/>
          </a:p>
        </p:txBody>
      </p:sp>
      <p:pic>
        <p:nvPicPr>
          <p:cNvPr id="1026" name="Picture 2" descr="aggregate_neighbors">
            <a:extLst>
              <a:ext uri="{FF2B5EF4-FFF2-40B4-BE49-F238E27FC236}">
                <a16:creationId xmlns:a16="http://schemas.microsoft.com/office/drawing/2014/main" id="{9604A49F-7B94-F078-5BC6-4983CDEE5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9549" y="2838204"/>
            <a:ext cx="6891088" cy="313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D0957F-3ACE-CE9B-91D2-9B52B1A9E86D}"/>
              </a:ext>
            </a:extLst>
          </p:cNvPr>
          <p:cNvSpPr txBox="1"/>
          <p:nvPr/>
        </p:nvSpPr>
        <p:spPr>
          <a:xfrm>
            <a:off x="838200" y="6444728"/>
            <a:ext cx="10282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Ref:</a:t>
            </a:r>
            <a:r>
              <a:rPr lang="zh-CN" altLang="en-US" dirty="0"/>
              <a:t> </a:t>
            </a:r>
            <a:r>
              <a:rPr lang="en-US" altLang="zh-CN" dirty="0">
                <a:hlinkClick r:id="rId3"/>
              </a:rPr>
              <a:t>https://snap-stanford.github.io/cs224w-notes/machine-learning-with-networks/graph-neural-networks</a:t>
            </a:r>
            <a:r>
              <a:rPr lang="en-US" altLang="zh-CN" dirty="0"/>
              <a:t>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E7228F-2919-5A63-686A-432558A70079}"/>
                  </a:ext>
                </a:extLst>
              </p:cNvPr>
              <p:cNvSpPr txBox="1"/>
              <p:nvPr/>
            </p:nvSpPr>
            <p:spPr>
              <a:xfrm>
                <a:off x="2120738" y="5396621"/>
                <a:ext cx="2359940" cy="71340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/>
                  <a:t>Input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Citation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Graph</a:t>
                </a:r>
                <a14:m>
                  <m:oMath xmlns:m="http://schemas.openxmlformats.org/officeDocument/2006/math">
                    <m:r>
                      <a:rPr lang="zh-CN" altLang="en-US" sz="20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zh-CN" altLang="en-US" sz="2000" dirty="0"/>
                  <a:t> </a:t>
                </a:r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9E7228F-2919-5A63-686A-432558A70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0738" y="5396621"/>
                <a:ext cx="2359940" cy="713400"/>
              </a:xfrm>
              <a:prstGeom prst="rect">
                <a:avLst/>
              </a:prstGeom>
              <a:blipFill>
                <a:blip r:embed="rId4"/>
                <a:stretch>
                  <a:fillRect l="-2688" t="-3509" r="-1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50319C-4337-F1FC-34BC-29FCE42D3431}"/>
                  </a:ext>
                </a:extLst>
              </p:cNvPr>
              <p:cNvSpPr txBox="1"/>
              <p:nvPr/>
            </p:nvSpPr>
            <p:spPr>
              <a:xfrm>
                <a:off x="7626246" y="2004873"/>
                <a:ext cx="2808782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dirty="0"/>
                  <a:t>Input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specter embedding</a:t>
                </a:r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r>
                  <a:rPr lang="en-US" altLang="zh-CN" sz="2000" dirty="0"/>
                  <a:t>,</a:t>
                </a:r>
                <a:r>
                  <a:rPr lang="zh-CN" altLang="en-US" sz="2000" dirty="0"/>
                  <a:t> </a:t>
                </a:r>
                <a:r>
                  <a:rPr lang="en-US" altLang="zh-CN" sz="2000" dirty="0" err="1"/>
                  <a:t>i</a:t>
                </a:r>
                <a:r>
                  <a:rPr lang="en-US" altLang="zh-CN" sz="2000" dirty="0"/>
                  <a:t>=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{1,…N}</a:t>
                </a:r>
                <a:endParaRPr lang="en-US" sz="2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50319C-4337-F1FC-34BC-29FCE42D34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26246" y="2004873"/>
                <a:ext cx="2808782" cy="707886"/>
              </a:xfrm>
              <a:prstGeom prst="rect">
                <a:avLst/>
              </a:prstGeom>
              <a:blipFill>
                <a:blip r:embed="rId5"/>
                <a:stretch>
                  <a:fillRect l="-1802" t="-3509" r="-1802" b="-14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EFEC33-A153-0057-2ABB-41F8DD4BE65E}"/>
                  </a:ext>
                </a:extLst>
              </p:cNvPr>
              <p:cNvSpPr txBox="1"/>
              <p:nvPr/>
            </p:nvSpPr>
            <p:spPr>
              <a:xfrm>
                <a:off x="4408964" y="3324610"/>
                <a:ext cx="2181046" cy="73424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dirty="0"/>
                  <a:t>Output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embedding</a:t>
                </a:r>
                <a:endParaRPr lang="en-US" altLang="zh-CN" sz="2000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∈</m:t>
                      </m:r>
                      <m:sSup>
                        <m:sSup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EEFEC33-A153-0057-2ABB-41F8DD4BE6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8964" y="3324610"/>
                <a:ext cx="2181046" cy="734240"/>
              </a:xfrm>
              <a:prstGeom prst="rect">
                <a:avLst/>
              </a:prstGeom>
              <a:blipFill>
                <a:blip r:embed="rId6"/>
                <a:stretch>
                  <a:fillRect l="-2326" t="-3390" r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ight Arrow 10">
            <a:extLst>
              <a:ext uri="{FF2B5EF4-FFF2-40B4-BE49-F238E27FC236}">
                <a16:creationId xmlns:a16="http://schemas.microsoft.com/office/drawing/2014/main" id="{AE7F3E71-B738-1C8C-913E-4977D6D147E0}"/>
              </a:ext>
            </a:extLst>
          </p:cNvPr>
          <p:cNvSpPr/>
          <p:nvPr/>
        </p:nvSpPr>
        <p:spPr>
          <a:xfrm rot="5400000">
            <a:off x="5248894" y="4094475"/>
            <a:ext cx="312449" cy="240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BAA197D-DEF1-7288-85C0-4589B7148CE2}"/>
              </a:ext>
            </a:extLst>
          </p:cNvPr>
          <p:cNvSpPr/>
          <p:nvPr/>
        </p:nvSpPr>
        <p:spPr>
          <a:xfrm rot="5400000">
            <a:off x="8551577" y="2832418"/>
            <a:ext cx="312449" cy="240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9F235876-DC2B-34BA-8580-BA3F352A4018}"/>
              </a:ext>
            </a:extLst>
          </p:cNvPr>
          <p:cNvSpPr/>
          <p:nvPr/>
        </p:nvSpPr>
        <p:spPr>
          <a:xfrm>
            <a:off x="5525128" y="5495350"/>
            <a:ext cx="1533479" cy="780118"/>
          </a:xfrm>
          <a:prstGeom prst="wedgeRectCallout">
            <a:avLst>
              <a:gd name="adj1" fmla="val 63854"/>
              <a:gd name="adj2" fmla="val -486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1-hop</a:t>
            </a:r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1A5ABA48-A3F0-B0D1-B402-C52A82EBD7C7}"/>
              </a:ext>
            </a:extLst>
          </p:cNvPr>
          <p:cNvSpPr/>
          <p:nvPr/>
        </p:nvSpPr>
        <p:spPr>
          <a:xfrm>
            <a:off x="9374426" y="4973203"/>
            <a:ext cx="1533479" cy="780118"/>
          </a:xfrm>
          <a:prstGeom prst="wedgeRectCallout">
            <a:avLst>
              <a:gd name="adj1" fmla="val -79918"/>
              <a:gd name="adj2" fmla="val -381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2-hop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651D4D4A-7306-AA6C-3BB8-DC4962B4EB2B}"/>
              </a:ext>
            </a:extLst>
          </p:cNvPr>
          <p:cNvSpPr/>
          <p:nvPr/>
        </p:nvSpPr>
        <p:spPr>
          <a:xfrm>
            <a:off x="6616652" y="771492"/>
            <a:ext cx="2413985" cy="919196"/>
          </a:xfrm>
          <a:prstGeom prst="wedgeRectCallout">
            <a:avLst>
              <a:gd name="adj1" fmla="val -5001"/>
              <a:gd name="adj2" fmla="val 2304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Matrix Computation</a:t>
            </a:r>
          </a:p>
        </p:txBody>
      </p:sp>
      <p:sp>
        <p:nvSpPr>
          <p:cNvPr id="13" name="Rectangular Callout 12">
            <a:extLst>
              <a:ext uri="{FF2B5EF4-FFF2-40B4-BE49-F238E27FC236}">
                <a16:creationId xmlns:a16="http://schemas.microsoft.com/office/drawing/2014/main" id="{23988F7C-66DD-1253-E10D-1351A9B7DC1E}"/>
              </a:ext>
            </a:extLst>
          </p:cNvPr>
          <p:cNvSpPr/>
          <p:nvPr/>
        </p:nvSpPr>
        <p:spPr>
          <a:xfrm>
            <a:off x="6616652" y="780984"/>
            <a:ext cx="2413985" cy="919196"/>
          </a:xfrm>
          <a:prstGeom prst="wedgeRectCallout">
            <a:avLst>
              <a:gd name="adj1" fmla="val -56348"/>
              <a:gd name="adj2" fmla="val 3188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Matrix Computation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3BDB77-FD86-D931-1323-91F08E930749}"/>
              </a:ext>
            </a:extLst>
          </p:cNvPr>
          <p:cNvSpPr/>
          <p:nvPr/>
        </p:nvSpPr>
        <p:spPr>
          <a:xfrm>
            <a:off x="4480678" y="2734185"/>
            <a:ext cx="6989380" cy="37105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07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  <p:bldP spid="5" grpId="0" animBg="1"/>
      <p:bldP spid="10" grpId="0" animBg="1"/>
      <p:bldP spid="13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4FA3-8E55-5A47-ED0D-D6C8F0923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Challenge Scale</a:t>
            </a:r>
            <a:br>
              <a:rPr lang="en-US" altLang="zh-CN" dirty="0"/>
            </a:b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Parallelism </a:t>
            </a:r>
            <a:r>
              <a:rPr lang="en-US" altLang="zh-CN" dirty="0" err="1"/>
              <a:t>v.s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 err="1"/>
              <a:t>Gsplit</a:t>
            </a:r>
            <a:r>
              <a:rPr lang="zh-CN" altLang="en-US" dirty="0"/>
              <a:t> </a:t>
            </a:r>
            <a:r>
              <a:rPr lang="en-US" altLang="zh-CN" dirty="0"/>
              <a:t>Parallelism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D7CF8-6D8F-9A45-C13B-428782C2E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8702" y="1727200"/>
            <a:ext cx="5334000" cy="170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321EF7-766F-D9C4-9820-65C029A83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39900"/>
            <a:ext cx="4686300" cy="168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6B8AB-0916-325A-C7D8-FC1DD2FE4543}"/>
              </a:ext>
            </a:extLst>
          </p:cNvPr>
          <p:cNvSpPr txBox="1"/>
          <p:nvPr/>
        </p:nvSpPr>
        <p:spPr>
          <a:xfrm>
            <a:off x="704719" y="3526674"/>
            <a:ext cx="481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Today’s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DGL,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PaGraph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333DA-9281-2504-2D10-1C28F81EF5C9}"/>
              </a:ext>
            </a:extLst>
          </p:cNvPr>
          <p:cNvSpPr txBox="1"/>
          <p:nvPr/>
        </p:nvSpPr>
        <p:spPr>
          <a:xfrm>
            <a:off x="7273212" y="3550778"/>
            <a:ext cx="370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Proposed</a:t>
            </a:r>
            <a:r>
              <a:rPr lang="zh-CN" altLang="en-US" sz="2000" dirty="0"/>
              <a:t> </a:t>
            </a:r>
            <a:r>
              <a:rPr lang="en-US" altLang="zh-CN" sz="2000" dirty="0"/>
              <a:t>split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altLang="zh-CN" sz="2000" dirty="0" err="1"/>
              <a:t>Gsplit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2E8B4-CBC5-6EB7-E242-7BBC4D889324}"/>
              </a:ext>
            </a:extLst>
          </p:cNvPr>
          <p:cNvSpPr txBox="1"/>
          <p:nvPr/>
        </p:nvSpPr>
        <p:spPr>
          <a:xfrm>
            <a:off x="291740" y="5285716"/>
            <a:ext cx="104655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sym typeface="Wingdings" pitchFamily="2" charset="2"/>
              </a:rPr>
              <a:t>Data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parallelism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–</a:t>
            </a:r>
            <a:r>
              <a:rPr lang="zh-CN" altLang="en-US" sz="2800" dirty="0">
                <a:sym typeface="Wingdings" pitchFamily="2" charset="2"/>
              </a:rPr>
              <a:t> </a:t>
            </a:r>
            <a:r>
              <a:rPr lang="en-US" altLang="zh-CN" sz="2800" dirty="0">
                <a:sym typeface="Wingdings" pitchFamily="2" charset="2"/>
              </a:rPr>
              <a:t>too much 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ym typeface="Wingdings" pitchFamily="2" charset="2"/>
              </a:rPr>
              <a:t>Split</a:t>
            </a:r>
            <a:r>
              <a:rPr lang="zh-CN" altLang="en-US" sz="2800" b="1" dirty="0">
                <a:sym typeface="Wingdings" pitchFamily="2" charset="2"/>
              </a:rPr>
              <a:t> </a:t>
            </a:r>
            <a:r>
              <a:rPr lang="en-US" altLang="zh-CN" sz="2800" b="1" dirty="0">
                <a:sym typeface="Wingdings" pitchFamily="2" charset="2"/>
              </a:rPr>
              <a:t>parallelism</a:t>
            </a:r>
            <a:r>
              <a:rPr lang="zh-CN" altLang="en-US" sz="2800" b="1" dirty="0">
                <a:sym typeface="Wingdings" pitchFamily="2" charset="2"/>
              </a:rPr>
              <a:t> </a:t>
            </a:r>
            <a:r>
              <a:rPr lang="en-US" altLang="zh-CN" sz="2800" b="1" dirty="0">
                <a:sym typeface="Wingdings" pitchFamily="2" charset="2"/>
              </a:rPr>
              <a:t>(Proposed)</a:t>
            </a:r>
            <a:r>
              <a:rPr lang="zh-CN" altLang="en-US" sz="2800" b="1" dirty="0">
                <a:sym typeface="Wingdings" pitchFamily="2" charset="2"/>
              </a:rPr>
              <a:t>  </a:t>
            </a:r>
            <a:endParaRPr lang="en-US" sz="2800" b="1" dirty="0"/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9C6A1617-9ECC-8534-BDCD-ABC4F8EA013E}"/>
              </a:ext>
            </a:extLst>
          </p:cNvPr>
          <p:cNvSpPr/>
          <p:nvPr/>
        </p:nvSpPr>
        <p:spPr>
          <a:xfrm>
            <a:off x="1253417" y="4113198"/>
            <a:ext cx="1861192" cy="780118"/>
          </a:xfrm>
          <a:prstGeom prst="wedgeRectCallout">
            <a:avLst>
              <a:gd name="adj1" fmla="val 31101"/>
              <a:gd name="adj2" fmla="val -798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Standard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C81280D6-6C0E-66E3-4D6C-CE3158D7738B}"/>
              </a:ext>
            </a:extLst>
          </p:cNvPr>
          <p:cNvSpPr/>
          <p:nvPr/>
        </p:nvSpPr>
        <p:spPr>
          <a:xfrm>
            <a:off x="9832968" y="313257"/>
            <a:ext cx="1861192" cy="780118"/>
          </a:xfrm>
          <a:prstGeom prst="wedgeRectCallout">
            <a:avLst>
              <a:gd name="adj1" fmla="val -62246"/>
              <a:gd name="adj2" fmla="val 1180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Proposed</a:t>
            </a:r>
          </a:p>
        </p:txBody>
      </p:sp>
    </p:spTree>
    <p:extLst>
      <p:ext uri="{BB962C8B-B14F-4D97-AF65-F5344CB8AC3E}">
        <p14:creationId xmlns:p14="http://schemas.microsoft.com/office/powerpoint/2010/main" val="170810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4FA3-8E55-5A47-ED0D-D6C8F0923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097" y="355449"/>
            <a:ext cx="5049763" cy="1325563"/>
          </a:xfrm>
        </p:spPr>
        <p:txBody>
          <a:bodyPr>
            <a:noAutofit/>
          </a:bodyPr>
          <a:lstStyle/>
          <a:p>
            <a:r>
              <a:rPr lang="en-US" altLang="zh-CN" sz="5400" dirty="0" err="1"/>
              <a:t>Gsplit</a:t>
            </a:r>
            <a:r>
              <a:rPr lang="en-US" altLang="zh-CN" sz="5400" dirty="0"/>
              <a:t> is Faster</a:t>
            </a:r>
            <a:endParaRPr lang="en-US" sz="5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2D7CF8-6D8F-9A45-C13B-428782C2E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8702" y="1727200"/>
            <a:ext cx="5334000" cy="170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321EF7-766F-D9C4-9820-65C029A83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39900"/>
            <a:ext cx="4686300" cy="1689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6B8AB-0916-325A-C7D8-FC1DD2FE4543}"/>
              </a:ext>
            </a:extLst>
          </p:cNvPr>
          <p:cNvSpPr txBox="1"/>
          <p:nvPr/>
        </p:nvSpPr>
        <p:spPr>
          <a:xfrm>
            <a:off x="704719" y="3526674"/>
            <a:ext cx="481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Today’s</a:t>
            </a:r>
            <a:r>
              <a:rPr lang="zh-CN" altLang="en-US" sz="2000" dirty="0"/>
              <a:t> </a:t>
            </a:r>
            <a:r>
              <a:rPr lang="en-US" altLang="zh-CN" sz="2000" dirty="0"/>
              <a:t>data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(e.g.,</a:t>
            </a:r>
            <a:r>
              <a:rPr lang="zh-CN" altLang="en-US" sz="2000" dirty="0"/>
              <a:t> </a:t>
            </a:r>
            <a:r>
              <a:rPr lang="en-US" altLang="zh-CN" sz="2000" dirty="0"/>
              <a:t>DGL,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PaGraph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9333DA-9281-2504-2D10-1C28F81EF5C9}"/>
              </a:ext>
            </a:extLst>
          </p:cNvPr>
          <p:cNvSpPr txBox="1"/>
          <p:nvPr/>
        </p:nvSpPr>
        <p:spPr>
          <a:xfrm>
            <a:off x="7273212" y="3550778"/>
            <a:ext cx="370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Proposed</a:t>
            </a:r>
            <a:r>
              <a:rPr lang="zh-CN" altLang="en-US" sz="2000" dirty="0"/>
              <a:t> </a:t>
            </a:r>
            <a:r>
              <a:rPr lang="en-US" altLang="zh-CN" sz="2000" dirty="0"/>
              <a:t>split</a:t>
            </a:r>
            <a:r>
              <a:rPr lang="zh-CN" altLang="en-US" sz="2000" dirty="0"/>
              <a:t> </a:t>
            </a:r>
            <a:r>
              <a:rPr lang="en-US" altLang="zh-CN" sz="2000" dirty="0"/>
              <a:t>parallelism</a:t>
            </a:r>
            <a:r>
              <a:rPr lang="zh-CN" altLang="en-US" sz="2000" dirty="0"/>
              <a:t> </a:t>
            </a:r>
            <a:r>
              <a:rPr lang="en-US" altLang="zh-CN" sz="2000" dirty="0"/>
              <a:t>(</a:t>
            </a:r>
            <a:r>
              <a:rPr lang="en-US" altLang="zh-CN" sz="2000" dirty="0" err="1"/>
              <a:t>Gsplit</a:t>
            </a:r>
            <a:r>
              <a:rPr lang="en-US" altLang="zh-CN" sz="2000" dirty="0"/>
              <a:t>)</a:t>
            </a: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93738D-82BB-53F4-EAE1-5EE526248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6860" y="3955597"/>
            <a:ext cx="5922172" cy="29610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589CAF-F396-56C6-2C1E-F7FCEC1652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714" y="4024459"/>
            <a:ext cx="5672146" cy="28360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B10FE8-6F1C-0326-520D-38C655275F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5697" y="207369"/>
            <a:ext cx="5049763" cy="1325563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1419312-436D-CC1B-F2CA-D24BA41D7CF1}"/>
              </a:ext>
            </a:extLst>
          </p:cNvPr>
          <p:cNvSpPr/>
          <p:nvPr/>
        </p:nvSpPr>
        <p:spPr>
          <a:xfrm>
            <a:off x="6484883" y="6411310"/>
            <a:ext cx="956441" cy="32582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4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3E450-56F4-5CB2-819B-4A94D0DB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91C32-0D2C-FE20-7769-4010BEC4FE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Data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Use Cases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What’s Where (GitHub; Globus)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Tutorial Background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D36D30-7DD2-9443-F508-463AFD9433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752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4766" y="1829979"/>
            <a:ext cx="5445034" cy="43513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Approximate Nearest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8898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C9A77-5233-276D-EE1B-FE234F270C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Approximate Nearest Neighbors in External Memory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F0886-AD51-DDE8-A906-3E6C97A06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Kenneth Church</a:t>
            </a:r>
          </a:p>
        </p:txBody>
      </p:sp>
    </p:spTree>
    <p:extLst>
      <p:ext uri="{BB962C8B-B14F-4D97-AF65-F5344CB8AC3E}">
        <p14:creationId xmlns:p14="http://schemas.microsoft.com/office/powerpoint/2010/main" val="333693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F168F-37A7-9E45-465B-791A1109B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 for Publication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92C1A-0170-B900-E80C-F5AE711BF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Well established: </a:t>
            </a:r>
          </a:p>
          <a:p>
            <a:pPr lvl="1"/>
            <a:r>
              <a:rPr lang="en-US" dirty="0"/>
              <a:t>Memory resident solutions (annoy)</a:t>
            </a:r>
          </a:p>
          <a:p>
            <a:r>
              <a:rPr lang="en-US" dirty="0"/>
              <a:t>Novelty:</a:t>
            </a:r>
          </a:p>
          <a:p>
            <a:pPr lvl="1"/>
            <a:r>
              <a:rPr lang="en-US" dirty="0"/>
              <a:t>External memory</a:t>
            </a:r>
          </a:p>
          <a:p>
            <a:pPr lvl="1"/>
            <a:r>
              <a:rPr lang="en-US" dirty="0" err="1"/>
              <a:t>mmap</a:t>
            </a:r>
            <a:endParaRPr lang="en-US" dirty="0"/>
          </a:p>
          <a:p>
            <a:pPr lvl="1"/>
            <a:r>
              <a:rPr lang="en-US" dirty="0"/>
              <a:t>Embarrassingly parallel </a:t>
            </a:r>
          </a:p>
          <a:p>
            <a:r>
              <a:rPr lang="en-US" dirty="0"/>
              <a:t>Standard evaluation benchmark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hlinkClick r:id="rId2"/>
              </a:rPr>
              <a:t>https://ann-</a:t>
            </a:r>
            <a:r>
              <a:rPr lang="en-US" dirty="0">
                <a:solidFill>
                  <a:srgbClr val="A0CDFF"/>
                </a:solidFill>
                <a:effectLst/>
                <a:hlinkClick r:id="rId2"/>
              </a:rPr>
              <a:t>ben</a:t>
            </a:r>
            <a:r>
              <a:rPr lang="en-US" dirty="0">
                <a:solidFill>
                  <a:srgbClr val="090909"/>
                </a:solidFill>
                <a:effectLst/>
                <a:hlinkClick r:id="rId2"/>
              </a:rPr>
              <a:t>chmarks.com/</a:t>
            </a:r>
            <a:r>
              <a:rPr lang="en-US" dirty="0">
                <a:solidFill>
                  <a:srgbClr val="090909"/>
                </a:solidFill>
                <a:effectLst/>
              </a:rPr>
              <a:t> </a:t>
            </a:r>
          </a:p>
          <a:p>
            <a:pPr lvl="1"/>
            <a:r>
              <a:rPr lang="en-US" dirty="0"/>
              <a:t>May not address advantages of proposed solution</a:t>
            </a:r>
          </a:p>
          <a:p>
            <a:pPr lvl="2"/>
            <a:r>
              <a:rPr lang="en-US" dirty="0"/>
              <a:t>Indexing time: small memory footprint during indexing, embarrassingly parallel</a:t>
            </a:r>
          </a:p>
          <a:p>
            <a:pPr lvl="2"/>
            <a:r>
              <a:rPr lang="en-US" dirty="0"/>
              <a:t>Inference time: small memory footprint, quick startup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5233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B04563-345D-4B24-E5E4-E394465D6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Processing with Embeddings: Annoy / </a:t>
            </a:r>
            <a:r>
              <a:rPr lang="en-US" dirty="0" err="1"/>
              <a:t>Faiss</a:t>
            </a:r>
            <a:r>
              <a:rPr lang="en-US" dirty="0"/>
              <a:t> Approximate Nearest Neighbors (ANN)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Indexing time: </a:t>
                </a:r>
              </a:p>
              <a:p>
                <a:pPr lvl="1"/>
                <a:r>
                  <a:rPr lang="en-US" dirty="0"/>
                  <a:t>Input: Embedding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Indexes</a:t>
                </a:r>
              </a:p>
              <a:p>
                <a:r>
                  <a:rPr lang="en-US" dirty="0"/>
                  <a:t>Query time:</a:t>
                </a:r>
              </a:p>
              <a:p>
                <a:pPr lvl="1"/>
                <a:r>
                  <a:rPr lang="en-US" dirty="0"/>
                  <a:t>Input: Embedding, Indexes, query</a:t>
                </a:r>
              </a:p>
              <a:p>
                <a:pPr lvl="1"/>
                <a:r>
                  <a:rPr lang="en-US" dirty="0"/>
                  <a:t>Query: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candidates,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2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is near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sorted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𝑠𝑖𝑚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Recall:</a:t>
                </a:r>
              </a:p>
              <a:p>
                <a:pPr lvl="1"/>
                <a:r>
                  <a:rPr lang="en-US" dirty="0"/>
                  <a:t>map docs,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to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map vectors to docs: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31548CE0-02AC-0EEC-409A-ABC5154CE907}"/>
              </a:ext>
            </a:extLst>
          </p:cNvPr>
          <p:cNvSpPr txBox="1"/>
          <p:nvPr/>
        </p:nvSpPr>
        <p:spPr>
          <a:xfrm>
            <a:off x="5619540" y="4119175"/>
            <a:ext cx="6096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https://radimrehurek.com/gensim/auto_examples/tutorials/run_annoy.html</a:t>
            </a:r>
            <a:r>
              <a:rPr lang="en-US" sz="1400" dirty="0"/>
              <a:t> </a:t>
            </a:r>
          </a:p>
        </p:txBody>
      </p:sp>
      <p:pic>
        <p:nvPicPr>
          <p:cNvPr id="14" name="Content Placeholder 13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7C5459CF-6187-1AFE-FD92-88ECC9CD0C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619540" y="1776613"/>
            <a:ext cx="6614875" cy="2293550"/>
          </a:xfrm>
        </p:spPr>
      </p:pic>
    </p:spTree>
    <p:extLst>
      <p:ext uri="{BB962C8B-B14F-4D97-AF65-F5344CB8AC3E}">
        <p14:creationId xmlns:p14="http://schemas.microsoft.com/office/powerpoint/2010/main" val="4090345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DD9B2-220B-BE0F-2523-9A5AA288E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3E7DB6-DEC7-A52D-609D-5D367501A3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N: # of documents in collection (200M)</a:t>
                </a:r>
              </a:p>
              <a:p>
                <a:r>
                  <a:rPr lang="en-US" dirty="0"/>
                  <a:t>K: # of hidden dimensions (768)</a:t>
                </a:r>
              </a:p>
              <a:p>
                <a:r>
                  <a:rPr lang="en-US" dirty="0"/>
                  <a:t>B: # number of random bytes to use for computing an index (6)</a:t>
                </a:r>
              </a:p>
              <a:p>
                <a:r>
                  <a:rPr lang="en-US" dirty="0"/>
                  <a:t>Embedding: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dirty="0"/>
                  <a:t>Examples: </a:t>
                </a:r>
              </a:p>
              <a:p>
                <a:pPr lvl="2"/>
                <a:r>
                  <a:rPr lang="en-US" dirty="0"/>
                  <a:t>specter embedding: based on titles and abstracts</a:t>
                </a:r>
              </a:p>
              <a:p>
                <a:pPr lvl="2"/>
                <a:r>
                  <a:rPr lang="en-US" dirty="0"/>
                  <a:t>proposed embedding: </a:t>
                </a:r>
                <a:r>
                  <a:rPr lang="en-US" dirty="0" err="1"/>
                  <a:t>ProNE</a:t>
                </a:r>
                <a:r>
                  <a:rPr lang="en-US" dirty="0"/>
                  <a:t> encodings of citation graph</a:t>
                </a:r>
              </a:p>
              <a:p>
                <a:pPr lvl="2"/>
                <a:r>
                  <a:rPr lang="en-US" dirty="0"/>
                  <a:t>citing sentences embedding: specter embeddings of citing sentences</a:t>
                </a:r>
              </a:p>
              <a:p>
                <a:pPr>
                  <a:buFont typeface="Wingdings" pitchFamily="2" charset="2"/>
                  <a:buChar char="Ø"/>
                </a:pPr>
                <a:r>
                  <a:rPr lang="en-US" b="1" dirty="0"/>
                  <a:t>Index: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𝝅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b="1" dirty="0"/>
                  <a:t>permutation on N</a:t>
                </a:r>
              </a:p>
              <a:p>
                <a:pPr lvl="1"/>
                <a:r>
                  <a:rPr lang="en-US" dirty="0"/>
                  <a:t>Desiderata: papers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b="0" i="0" dirty="0">
                    <a:latin typeface="Cambria Math" panose="02040503050406030204" pitchFamily="18" charset="0"/>
                  </a:rPr>
                  <a:t> should be similar (large cosines)</a:t>
                </a:r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𝑞𝑢𝑒𝑟𝑦</m:t>
                    </m:r>
                  </m:oMath>
                </a14:m>
                <a:r>
                  <a:rPr lang="en-US" dirty="0"/>
                  <a:t>):,],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[1+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𝑞𝑢𝑒𝑟𝑦</m:t>
                    </m:r>
                  </m:oMath>
                </a14:m>
                <a:r>
                  <a:rPr lang="en-US" dirty="0"/>
                  <a:t>):,]) should be large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3E7DB6-DEC7-A52D-609D-5D367501A3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980950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E4DB-7DDE-AD15-D8C0-EDE0D1C68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Mapping (</a:t>
            </a:r>
            <a:r>
              <a:rPr lang="en-US" dirty="0" err="1"/>
              <a:t>mmap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904D4-D892-3CD2-6409-AC2E57625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useful function in C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floats = (</a:t>
            </a:r>
            <a:r>
              <a:rPr lang="en-US" dirty="0">
                <a:solidFill>
                  <a:srgbClr val="157C0A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*)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mmapfile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(av[++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], &amp;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/= </a:t>
            </a:r>
            <a:r>
              <a:rPr lang="en-US" dirty="0" err="1">
                <a:solidFill>
                  <a:srgbClr val="A500FF"/>
                </a:solidFill>
                <a:effectLst/>
                <a:latin typeface="Menlo" panose="020B0609030804020204" pitchFamily="49" charset="0"/>
              </a:rPr>
              <a:t>sizeof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157C0A"/>
                </a:solidFill>
                <a:effectLst/>
                <a:latin typeface="Menlo" panose="020B0609030804020204" pitchFamily="49" charset="0"/>
              </a:rPr>
              <a:t>float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dirty="0"/>
              <a:t>Loads a large file (embedding) quickly</a:t>
            </a:r>
          </a:p>
          <a:p>
            <a:pPr lvl="1"/>
            <a:r>
              <a:rPr lang="en-US" dirty="0"/>
              <a:t>by adding file on disk to page table (without copying the contents)</a:t>
            </a:r>
          </a:p>
          <a:p>
            <a:pPr lvl="1"/>
            <a:r>
              <a:rPr lang="en-US" dirty="0"/>
              <a:t>returns a pointer to the contents (and the size of object in bytes)</a:t>
            </a:r>
          </a:p>
          <a:p>
            <a:r>
              <a:rPr lang="en-US" dirty="0"/>
              <a:t>If you dereference a pointer to virtual memory,</a:t>
            </a:r>
          </a:p>
          <a:p>
            <a:pPr lvl="1"/>
            <a:r>
              <a:rPr lang="en-US" dirty="0"/>
              <a:t>there could be a page fault (if the page is not in physical memory)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093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F8E9A-D883-1936-B550-55F2C29B5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to be done in external memory</a:t>
            </a:r>
            <a:br>
              <a:rPr lang="en-US" dirty="0"/>
            </a:br>
            <a:r>
              <a:rPr lang="en-US" dirty="0"/>
              <a:t>(Avoid loading embedding into memory)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6B1B90-5F10-B4AE-D15D-1658E17B5A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Find </a:t>
                </a:r>
                <a:r>
                  <a:rPr lang="en-US" dirty="0" err="1"/>
                  <a:t>topN</a:t>
                </a:r>
                <a:r>
                  <a:rPr lang="en-US" dirty="0"/>
                  <a:t> nearby papers</a:t>
                </a:r>
              </a:p>
              <a:p>
                <a:pPr lvl="1"/>
                <a:r>
                  <a:rPr lang="en-US" dirty="0"/>
                  <a:t>Inputs:</a:t>
                </a:r>
              </a:p>
              <a:p>
                <a:pPr lvl="2"/>
                <a:r>
                  <a:rPr lang="en-US" dirty="0"/>
                  <a:t>Query,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dirty="0"/>
                  <a:t>: a paper id (long)</a:t>
                </a:r>
              </a:p>
              <a:p>
                <a:pPr lvl="2"/>
                <a:r>
                  <a:rPr lang="en-US" dirty="0"/>
                  <a:t>Map (optional): a mapping from paper ids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0: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−1 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Embedding: sequence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floats</m:t>
                    </m:r>
                  </m:oMath>
                </a14:m>
                <a:r>
                  <a:rPr lang="en-US" dirty="0"/>
                  <a:t> (stored on disk in a format convenient for </a:t>
                </a:r>
                <a:r>
                  <a:rPr lang="en-US" dirty="0" err="1"/>
                  <a:t>mmap</a:t>
                </a:r>
                <a:r>
                  <a:rPr lang="en-US" dirty="0"/>
                  <a:t>)</a:t>
                </a:r>
              </a:p>
              <a:p>
                <a:pPr lvl="2"/>
                <a:r>
                  <a:rPr lang="en-US" dirty="0"/>
                  <a:t>A set of indexes,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dirty="0"/>
                  <a:t>  Each index is stored on disk in a format that is convenient for </a:t>
                </a:r>
                <a:r>
                  <a:rPr lang="en-US" dirty="0" err="1"/>
                  <a:t>mmap</a:t>
                </a:r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Output:</a:t>
                </a:r>
              </a:p>
              <a:p>
                <a:pPr lvl="2"/>
                <a:r>
                  <a:rPr lang="en-US" dirty="0"/>
                  <a:t>A list of candidates,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scores;  the list is sorted by scores</a:t>
                </a:r>
              </a:p>
              <a:p>
                <a:r>
                  <a:rPr lang="en-US" dirty="0"/>
                  <a:t>Create indexes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) and their inverses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Inputs: Embedding,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𝑠𝑒𝑒𝑑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(number of random bytes to compute)</a:t>
                </a:r>
              </a:p>
              <a:p>
                <a:pPr lvl="1"/>
                <a:r>
                  <a:rPr lang="en-US" dirty="0"/>
                  <a:t>Output: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Note: we can compute many indexes in parallel with different seeds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86B1B90-5F10-B4AE-D15D-1658E17B5A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 b="-2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72272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82DD18-88A5-ADB8-2A27-A47CD45EB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F52650-6D36-6079-FBFE-2EA6AD7451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Find </a:t>
            </a:r>
            <a:r>
              <a:rPr lang="en-US" dirty="0" err="1"/>
              <a:t>topN</a:t>
            </a:r>
            <a:r>
              <a:rPr lang="en-US" dirty="0"/>
              <a:t> nearby papers (easy)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C8A4813C-BB40-D8D9-D047-A7A73C07536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For each index,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generate candidates, c,</a:t>
                </a:r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d>
                          <m:dPr>
                            <m:ctrlPr>
                              <a:rPr lang="en-US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 dirty="0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</m:d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− </m:t>
                        </m:r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c</m:t>
                            </m:r>
                          </m:e>
                        </m:d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r>
                  <a:rPr lang="en-US" b="0" dirty="0">
                    <a:ea typeface="Cambria Math" panose="02040503050406030204" pitchFamily="18" charset="0"/>
                  </a:rPr>
                  <a:t>Score each candidate by</a:t>
                </a:r>
              </a:p>
              <a:p>
                <a:pPr lvl="1"/>
                <a:r>
                  <a:rPr lang="en-US" dirty="0">
                    <a:ea typeface="Cambria Math" panose="02040503050406030204" pitchFamily="18" charset="0"/>
                  </a:rPr>
                  <a:t>cos(M[q,:], M[c,:])</a:t>
                </a:r>
              </a:p>
              <a:p>
                <a:r>
                  <a:rPr lang="en-US" b="0" dirty="0">
                    <a:ea typeface="Cambria Math" panose="02040503050406030204" pitchFamily="18" charset="0"/>
                  </a:rPr>
                  <a:t>Claim:</a:t>
                </a:r>
              </a:p>
              <a:p>
                <a:pPr lvl="1"/>
                <a:r>
                  <a:rPr lang="en-US" dirty="0">
                    <a:ea typeface="Cambria Math" panose="02040503050406030204" pitchFamily="18" charset="0"/>
                  </a:rPr>
                  <a:t>The best of these candidates is close to best possible solution </a:t>
                </a:r>
              </a:p>
              <a:p>
                <a:pPr lvl="2"/>
                <a:r>
                  <a:rPr lang="en-US" dirty="0">
                    <a:ea typeface="Cambria Math" panose="02040503050406030204" pitchFamily="18" charset="0"/>
                  </a:rPr>
                  <a:t>if there are enough indexes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C8A4813C-BB40-D8D9-D047-A7A73C0753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1720" t="-37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44A9ABC-2DBC-5193-A0A1-8EF9CA66E2C1}"/>
                  </a:ext>
                </a:extLst>
              </p:cNvPr>
              <p:cNvSpPr>
                <a:spLocks noGrp="1"/>
              </p:cNvSpPr>
              <p:nvPr>
                <p:ph type="body" sz="quarter" idx="3"/>
              </p:nvPr>
            </p:nvSpPr>
            <p:spPr/>
            <p:txBody>
              <a:bodyPr/>
              <a:lstStyle/>
              <a:p>
                <a:r>
                  <a:rPr lang="en-US" dirty="0"/>
                  <a:t>Create index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44A9ABC-2DBC-5193-A0A1-8EF9CA66E2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3"/>
              </p:nvPr>
            </p:nvSpPr>
            <p:spPr>
              <a:blipFill>
                <a:blip r:embed="rId3"/>
                <a:stretch>
                  <a:fillRect l="-1956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D30D3E6F-9758-90F3-F64C-29D782EE539B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Generate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6</m:t>
                    </m:r>
                  </m:oMath>
                </a14:m>
                <a:r>
                  <a:rPr lang="en-US" dirty="0"/>
                  <a:t> random bytes for each of the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vectors in the embedding (see next slide)</a:t>
                </a:r>
              </a:p>
              <a:p>
                <a:r>
                  <a:rPr lang="en-US" dirty="0"/>
                  <a:t>Return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dirty="0" err="1"/>
                  <a:t>argsort</a:t>
                </a:r>
                <a:r>
                  <a:rPr lang="en-US" dirty="0"/>
                  <a:t> of the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vectors (of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bytes each)</a:t>
                </a:r>
              </a:p>
              <a:p>
                <a:pPr lvl="1"/>
                <a:r>
                  <a:rPr lang="en-US" dirty="0" err="1"/>
                  <a:t>argsort</a:t>
                </a:r>
                <a:r>
                  <a:rPr lang="en-US" dirty="0"/>
                  <a:t> is done in memory but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≪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, so memory requirement is manageable</a:t>
                </a:r>
              </a:p>
              <a:p>
                <a:r>
                  <a:rPr lang="en-US" dirty="0"/>
                  <a:t>Note: </a:t>
                </a:r>
              </a:p>
              <a:p>
                <a:pPr lvl="1"/>
                <a:r>
                  <a:rPr lang="en-US" dirty="0"/>
                  <a:t>No need to load embedding into memory (we can stream one vector at a time). </a:t>
                </a:r>
              </a:p>
              <a:p>
                <a:pPr lvl="1"/>
                <a:r>
                  <a:rPr lang="en-US" dirty="0"/>
                  <a:t>this is embarrassingly parallel </a:t>
                </a:r>
              </a:p>
              <a:p>
                <a:pPr lvl="2"/>
                <a:r>
                  <a:rPr lang="en-US" dirty="0"/>
                  <a:t>(we can create many indexes in parallel with different seeds)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D30D3E6F-9758-90F3-F64C-29D782EE53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4"/>
                <a:stretch>
                  <a:fillRect l="-1711" t="-3780" r="-1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60741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itle 6">
                <a:extLst>
                  <a:ext uri="{FF2B5EF4-FFF2-40B4-BE49-F238E27FC236}">
                    <a16:creationId xmlns:a16="http://schemas.microsoft.com/office/drawing/2014/main" id="{A642A65C-C1D3-4499-AD25-9B2F966E702F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Method for mapping vector,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, to 1 bit</a:t>
                </a:r>
              </a:p>
            </p:txBody>
          </p:sp>
        </mc:Choice>
        <mc:Fallback xmlns="">
          <p:sp>
            <p:nvSpPr>
              <p:cNvPr id="7" name="Title 6">
                <a:extLst>
                  <a:ext uri="{FF2B5EF4-FFF2-40B4-BE49-F238E27FC236}">
                    <a16:creationId xmlns:a16="http://schemas.microsoft.com/office/drawing/2014/main" id="{A642A65C-C1D3-4499-AD25-9B2F966E70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065E950F-6919-4CF7-7693-7CFEC2EE372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338931" y="1825625"/>
                <a:ext cx="6865057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Use seed to generate,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a random vector with same length as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Return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0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To map an embedding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bytes,</a:t>
                </a:r>
              </a:p>
              <a:p>
                <a:pPr lvl="1"/>
                <a:r>
                  <a:rPr lang="en-US" dirty="0"/>
                  <a:t>Repeat recipe above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times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endParaRPr lang="en-US" dirty="0"/>
              </a:p>
              <a:p>
                <a:r>
                  <a:rPr lang="en-US" dirty="0"/>
                  <a:t>Claim: Hamming Distances on random bytes are related to cosines (see plot)</a:t>
                </a:r>
              </a:p>
              <a:p>
                <a:pPr lvl="1"/>
                <a:r>
                  <a:rPr lang="en-US" dirty="0"/>
                  <a:t>Thus, documents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will have relatively large cosines</a:t>
                </a: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065E950F-6919-4CF7-7693-7CFEC2EE37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338931" y="1825625"/>
                <a:ext cx="6865057" cy="4351338"/>
              </a:xfrm>
              <a:blipFill>
                <a:blip r:embed="rId3"/>
                <a:stretch>
                  <a:fillRect l="-1292" t="-2616" r="-2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D23A14E-95BC-D0A2-9AB8-A7682106FF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978092" y="1482986"/>
            <a:ext cx="5009889" cy="5009889"/>
          </a:xfrm>
        </p:spPr>
      </p:pic>
    </p:spTree>
    <p:extLst>
      <p:ext uri="{BB962C8B-B14F-4D97-AF65-F5344CB8AC3E}">
        <p14:creationId xmlns:p14="http://schemas.microsoft.com/office/powerpoint/2010/main" val="23316110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EBE9DF3-3D1A-A4E8-5609-295787C6C2BE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Claim: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brings similar docs near one another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EBE9DF3-3D1A-A4E8-5609-295787C6C2B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 r="-21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110636-348E-AB6B-1817-78C3318C51C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199" y="1825625"/>
                <a:ext cx="6541957" cy="4351338"/>
              </a:xfrm>
            </p:spPr>
            <p:txBody>
              <a:bodyPr/>
              <a:lstStyle/>
              <a:p>
                <a:r>
                  <a:rPr lang="en-US" dirty="0"/>
                  <a:t>Since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is sorted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random bytes,</a:t>
                </a:r>
              </a:p>
              <a:p>
                <a:pPr lvl="1"/>
                <a:r>
                  <a:rPr lang="en-US" dirty="0"/>
                  <a:t>Documents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will have </a:t>
                </a:r>
              </a:p>
              <a:p>
                <a:pPr lvl="2"/>
                <a:r>
                  <a:rPr lang="en-US" dirty="0"/>
                  <a:t>relatively small Hamming Distances</a:t>
                </a:r>
              </a:p>
              <a:p>
                <a:pPr lvl="2"/>
                <a:r>
                  <a:rPr lang="en-US" dirty="0"/>
                  <a:t>and relatively large cosines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2110636-348E-AB6B-1817-78C3318C51C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199" y="1825625"/>
                <a:ext cx="6541957" cy="4351338"/>
              </a:xfrm>
              <a:blipFill>
                <a:blip r:embed="rId3"/>
                <a:stretch>
                  <a:fillRect l="-1547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50959AD-9187-A161-AEB7-E498FC4A6C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650636" y="1754018"/>
            <a:ext cx="5352335" cy="5352335"/>
          </a:xfrm>
        </p:spPr>
      </p:pic>
    </p:spTree>
    <p:extLst>
      <p:ext uri="{BB962C8B-B14F-4D97-AF65-F5344CB8AC3E}">
        <p14:creationId xmlns:p14="http://schemas.microsoft.com/office/powerpoint/2010/main" val="3097648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Deep Nets</a:t>
            </a:r>
          </a:p>
          <a:p>
            <a:pPr lvl="1"/>
            <a:r>
              <a:rPr lang="en-US" dirty="0"/>
              <a:t>Pre-training</a:t>
            </a:r>
          </a:p>
          <a:p>
            <a:pPr lvl="1"/>
            <a:r>
              <a:rPr lang="en-US" dirty="0"/>
              <a:t>Fine-Tuning</a:t>
            </a:r>
          </a:p>
          <a:p>
            <a:pPr lvl="1"/>
            <a:r>
              <a:rPr lang="en-US" dirty="0"/>
              <a:t>Inference</a:t>
            </a:r>
          </a:p>
          <a:p>
            <a:r>
              <a:rPr lang="en-US" dirty="0"/>
              <a:t>Specter</a:t>
            </a:r>
          </a:p>
          <a:p>
            <a:r>
              <a:rPr lang="en-US" dirty="0"/>
              <a:t>GNNs</a:t>
            </a:r>
          </a:p>
          <a:p>
            <a:r>
              <a:rPr lang="en-US" dirty="0"/>
              <a:t>Approximate Nearest Neighbors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9392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7F23AD50-3CE2-FECF-2E71-E44AFF6725F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Docs near one another 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 are more similar</a:t>
                </a:r>
              </a:p>
            </p:txBody>
          </p:sp>
        </mc:Choice>
        <mc:Fallback xmlns="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7F23AD50-3CE2-FECF-2E71-E44AFF6725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112690B7-ED32-9942-2408-203FC33AA9FD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/>
                  <a:t>Index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112690B7-ED32-9942-2408-203FC33AA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3"/>
                <a:stretch>
                  <a:fillRect l="-1966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C44BFDA-282D-C656-459A-6D1608C02ED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Hamming Cosine    N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0       0.986   245,277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1       0.925    36,590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2       0.893    37,459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3       0.865    37,306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4       0.840    35,855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5       0.818    32,184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6       0.796    27,423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7       0.776    22.319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8       0.757    17,681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9       0.738    13,138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9F2E47B-B9DB-260A-624F-617FFAB95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Random Baseline (without index)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0EB2AAC-710E-F00D-BD15-439F3397255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Hamming Cosine     N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0       0.999    3,955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1       0.967      879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2       0.938    1,647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3       0.912    2,239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4       0.891    5,401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5       0.883    5,853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6       0.852    9,606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7       0.826   14,087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8       0.804   22,566</a:t>
            </a:r>
          </a:p>
          <a:p>
            <a:pPr marL="0" indent="0">
              <a:buNone/>
            </a:pP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9       0.782   35,174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4011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B29344D-A131-2176-2CA7-4A57E2EEB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Code based on ANN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E4541B-962C-0251-A01D-6FBB462D3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Environment variables</a:t>
            </a:r>
          </a:p>
          <a:p>
            <a:pPr lvl="1"/>
            <a:r>
              <a:rPr lang="en-US" sz="2000" dirty="0"/>
              <a:t>query=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232040593</a:t>
            </a:r>
          </a:p>
          <a:p>
            <a:pPr lvl="1"/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=/work/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k.church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/JSALT-2023/</a:t>
            </a:r>
          </a:p>
          <a:p>
            <a:pPr lvl="1"/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=/work/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k.church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githubs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JSALT_Better_Together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src</a:t>
            </a:r>
            <a:endParaRPr lang="en-US" sz="20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specter=$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semantic_scholar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/embeddings/specter</a:t>
            </a:r>
          </a:p>
          <a:p>
            <a:pPr lvl="1"/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proposed=$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JSALTdir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20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semantic_scholar</a:t>
            </a:r>
            <a:r>
              <a:rPr lang="en-US" sz="20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/embeddings/proposed</a:t>
            </a:r>
          </a:p>
          <a:p>
            <a:r>
              <a:rPr lang="en-US" sz="2400" dirty="0"/>
              <a:t>Find 5 papers near query (using both Specter and Proposed)</a:t>
            </a:r>
          </a:p>
          <a:p>
            <a:pPr lvl="1"/>
            <a:r>
              <a:rPr lang="en-US" sz="2000" dirty="0"/>
              <a:t>$</a:t>
            </a:r>
            <a:r>
              <a:rPr lang="en-US" sz="2000" dirty="0" err="1"/>
              <a:t>JSALTsrc</a:t>
            </a:r>
            <a:r>
              <a:rPr lang="en-US" sz="2000" dirty="0"/>
              <a:t>/</a:t>
            </a:r>
            <a:r>
              <a:rPr lang="en-US" sz="2000" dirty="0" err="1"/>
              <a:t>near.sh</a:t>
            </a:r>
            <a:r>
              <a:rPr lang="en-US" sz="2000" dirty="0"/>
              <a:t> $query 5</a:t>
            </a:r>
          </a:p>
          <a:p>
            <a:r>
              <a:rPr lang="en-US" sz="2400" dirty="0"/>
              <a:t>Under the covers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# Find 10 papers near query (using specter embedding)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echo $query | $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/C/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dir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$specter $specter/map $specter/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idx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.*.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&gt;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near.specter</a:t>
            </a: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cut -f1,3 &lt;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near.specter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| sort -nr -u | head</a:t>
            </a:r>
            <a:b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</a:b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# Same as above, but replace specter embedding with proposed embedding</a:t>
            </a: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echo $query | $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JSALTsrc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/C/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dir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$proposed $proposed/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idx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.*.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&gt;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near.proposed</a:t>
            </a:r>
            <a:endParaRPr lang="en-US" sz="1200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cut -f1,3 &lt; 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tmp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200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near.proposed</a:t>
            </a:r>
            <a:r>
              <a:rPr lang="en-US" sz="1200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 | sort -nr -u | head</a:t>
            </a:r>
          </a:p>
        </p:txBody>
      </p:sp>
    </p:spTree>
    <p:extLst>
      <p:ext uri="{BB962C8B-B14F-4D97-AF65-F5344CB8AC3E}">
        <p14:creationId xmlns:p14="http://schemas.microsoft.com/office/powerpoint/2010/main" val="32220136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EA163D-29D7-112E-752C-E8CFF973F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C Code: </a:t>
            </a:r>
            <a:r>
              <a:rPr lang="en-US" dirty="0">
                <a:solidFill>
                  <a:srgbClr val="090909"/>
                </a:solidFill>
                <a:effectLst/>
              </a:rPr>
              <a:t>$</a:t>
            </a:r>
            <a:r>
              <a:rPr lang="en-US" dirty="0" err="1">
                <a:solidFill>
                  <a:srgbClr val="090909"/>
                </a:solidFill>
                <a:effectLst/>
              </a:rPr>
              <a:t>JSALTsrc</a:t>
            </a:r>
            <a:r>
              <a:rPr lang="en-US" dirty="0">
                <a:solidFill>
                  <a:srgbClr val="090909"/>
                </a:solidFill>
                <a:effectLst/>
              </a:rPr>
              <a:t>/C/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28F129-E8F2-74FA-8A57-DF16234041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0535" y="1825625"/>
            <a:ext cx="5679265" cy="4351338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near_with_floats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input query (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corpusId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vector_near_with_floats</a:t>
            </a:r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input vector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</a:t>
            </a:r>
            <a:endParaRPr lang="en-US" dirty="0">
              <a:solidFill>
                <a:srgbClr val="090909"/>
              </a:solidFill>
              <a:latin typeface="Menlo" panose="020B0609030804020204" pitchFamily="49" charset="0"/>
            </a:endParaRP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34C803F-1E12-7811-BEF8-1F3FA4DDD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57345" cy="4351338"/>
          </a:xfrm>
        </p:spPr>
        <p:txBody>
          <a:bodyPr/>
          <a:lstStyle/>
          <a:p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pairs_to_cos</a:t>
            </a:r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input pairs of </a:t>
            </a:r>
            <a:r>
              <a:rPr lang="en-US" dirty="0" err="1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corpusIds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output cos scores</a:t>
            </a:r>
            <a:endParaRPr lang="en-US" dirty="0">
              <a:solidFill>
                <a:srgbClr val="090909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id_to_floats</a:t>
            </a:r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: </a:t>
            </a:r>
          </a:p>
          <a:p>
            <a:pPr lvl="1"/>
            <a:r>
              <a:rPr lang="en-US" dirty="0">
                <a:solidFill>
                  <a:srgbClr val="090909"/>
                </a:solidFill>
                <a:latin typeface="Menlo" panose="020B0609030804020204" pitchFamily="49" charset="0"/>
              </a:rPr>
              <a:t>input </a:t>
            </a:r>
            <a:r>
              <a:rPr lang="en-US" dirty="0" err="1">
                <a:solidFill>
                  <a:srgbClr val="090909"/>
                </a:solidFill>
                <a:latin typeface="Menlo" panose="020B0609030804020204" pitchFamily="49" charset="0"/>
              </a:rPr>
              <a:t>corpusId</a:t>
            </a:r>
            <a:endParaRPr lang="en-US" dirty="0">
              <a:solidFill>
                <a:srgbClr val="090909"/>
              </a:solidFill>
              <a:latin typeface="Menlo" panose="020B0609030804020204" pitchFamily="49" charset="0"/>
            </a:endParaRPr>
          </a:p>
          <a:p>
            <a:pPr lvl="1"/>
            <a:r>
              <a:rPr lang="en-US" dirty="0">
                <a:solidFill>
                  <a:srgbClr val="090909"/>
                </a:solidFill>
                <a:effectLst/>
                <a:latin typeface="Menlo" panose="020B0609030804020204" pitchFamily="49" charset="0"/>
              </a:rPr>
              <a:t>output vectors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3476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Approximate Nearest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/>
            <a:r>
              <a:rPr lang="en-US" dirty="0"/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7223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682" name="Rectangle 2"/>
          <p:cNvSpPr>
            <a:spLocks noGrp="1" noChangeArrowheads="1"/>
          </p:cNvSpPr>
          <p:nvPr>
            <p:ph type="title"/>
          </p:nvPr>
        </p:nvSpPr>
        <p:spPr>
          <a:xfrm>
            <a:off x="1284972" y="176463"/>
            <a:ext cx="9986210" cy="1143000"/>
          </a:xfrm>
        </p:spPr>
        <p:txBody>
          <a:bodyPr>
            <a:noAutofit/>
          </a:bodyPr>
          <a:lstStyle/>
          <a:p>
            <a:r>
              <a:rPr lang="en-US" dirty="0" err="1">
                <a:ea typeface="Times New Roman" charset="0"/>
                <a:cs typeface="Times New Roman" charset="0"/>
              </a:rPr>
              <a:t>Bellcore’s</a:t>
            </a:r>
            <a:r>
              <a:rPr lang="en-US" dirty="0">
                <a:ea typeface="Times New Roman" charset="0"/>
                <a:cs typeface="Times New Roman" charset="0"/>
              </a:rPr>
              <a:t> Example: Bag of Words + SVD</a:t>
            </a:r>
            <a:br>
              <a:rPr lang="en-US" sz="3600" dirty="0">
                <a:ea typeface="Times New Roman" charset="0"/>
                <a:cs typeface="Times New Roman" charset="0"/>
              </a:rPr>
            </a:br>
            <a:r>
              <a:rPr lang="en-US" sz="2400" dirty="0">
                <a:ea typeface="Times New Roman" charset="0"/>
                <a:cs typeface="Times New Roman" charset="0"/>
                <a:hlinkClick r:id="rId2"/>
              </a:rPr>
              <a:t>http://wordvec.colorado.edu/papers/Deerwester_1990.pdf</a:t>
            </a:r>
            <a:r>
              <a:rPr lang="en-US" sz="2400" dirty="0">
                <a:ea typeface="Times New Roman" charset="0"/>
                <a:cs typeface="Times New Roman" charset="0"/>
              </a:rPr>
              <a:t> </a:t>
            </a:r>
            <a:endParaRPr lang="en-US" sz="3600" dirty="0"/>
          </a:p>
        </p:txBody>
      </p:sp>
      <p:sp>
        <p:nvSpPr>
          <p:cNvPr id="967683" name="Text Box 3"/>
          <p:cNvSpPr txBox="1">
            <a:spLocks noChangeArrowheads="1"/>
          </p:cNvSpPr>
          <p:nvPr/>
        </p:nvSpPr>
        <p:spPr bwMode="auto">
          <a:xfrm>
            <a:off x="1676400" y="1524001"/>
            <a:ext cx="8915400" cy="4154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688975" indent="-688975">
              <a:spcBef>
                <a:spcPct val="50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c1	Human machine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interface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for Lab ABC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computer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applications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c2	A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survey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 user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opinion of computer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 response time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c3	The EPS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user interface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management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c4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human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engineering testing of EPS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c5	Relation of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user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-perceived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response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time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to error measurement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m1	The generation of random, binary, unordered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m2	The intersection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of paths in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m3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 minors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IV: Widths of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and well-quasi-ordering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m4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 minors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: A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 survey</a:t>
            </a:r>
            <a:endParaRPr lang="en-US" sz="2400" dirty="0">
              <a:latin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752600" y="3886200"/>
            <a:ext cx="8458200" cy="158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ure 16.png"/>
          <p:cNvPicPr>
            <a:picLocks noChangeAspect="1"/>
          </p:cNvPicPr>
          <p:nvPr/>
        </p:nvPicPr>
        <p:blipFill>
          <a:blip r:embed="rId2"/>
          <a:srcRect l="25833" t="18000" r="28333" b="18000"/>
          <a:stretch>
            <a:fillRect/>
          </a:stretch>
        </p:blipFill>
        <p:spPr>
          <a:xfrm>
            <a:off x="2667000" y="838200"/>
            <a:ext cx="6858000" cy="59851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dirty="0"/>
              <a:t>Term by Document Matrix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524000" y="4953000"/>
            <a:ext cx="9448800" cy="158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16200000" flipV="1">
            <a:off x="2708767" y="3998422"/>
            <a:ext cx="5710844" cy="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524000" y="5334000"/>
            <a:ext cx="9448800" cy="1588"/>
          </a:xfrm>
          <a:prstGeom prst="line">
            <a:avLst/>
          </a:prstGeom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 Reduction in 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/>
              <a:t>"</a:t>
            </a:r>
            <a:r>
              <a:rPr lang="en-US" dirty="0" err="1"/>
              <a:t>bellcore</a:t>
            </a:r>
            <a:r>
              <a:rPr lang="en-US" dirty="0"/>
              <a:t>"&lt;-</a:t>
            </a:r>
          </a:p>
          <a:p>
            <a:pPr>
              <a:buNone/>
            </a:pPr>
            <a:r>
              <a:rPr lang="en-US" dirty="0"/>
              <a:t>structure(.Data = c(1, 1, 1, 0, 0, 0, 0, 0, 0, 0, 0, 0, 0, 0, 1, 1, 1, 1,</a:t>
            </a:r>
          </a:p>
          <a:p>
            <a:pPr>
              <a:buNone/>
            </a:pPr>
            <a:r>
              <a:rPr lang="en-US" dirty="0"/>
              <a:t>1, 0, 1, 0, 0, 0, 0, 1, 0, 1, 1, 0, 0, 1, 0, 0, 0, 0, 1, 0, 0, 0, 2, 0,</a:t>
            </a:r>
          </a:p>
          <a:p>
            <a:pPr>
              <a:buNone/>
            </a:pPr>
            <a:r>
              <a:rPr lang="en-US" dirty="0"/>
              <a:t>0, 1, 0, 0, 0, 0, 0, 0, 0, 1, 0, 1, 1, 0, 0, 0, 0, 0, 0, 0, 0, 0, 0,</a:t>
            </a:r>
          </a:p>
          <a:p>
            <a:pPr>
              <a:buNone/>
            </a:pPr>
            <a:r>
              <a:rPr lang="en-US" dirty="0"/>
              <a:t>0, 0, 0, 0, 1, 0, 0, 0, 0, 0, 0, 0, 0, 0, 0, 0, 1, 1, 0, 0, 0, 0, 0,</a:t>
            </a:r>
          </a:p>
          <a:p>
            <a:pPr>
              <a:buNone/>
            </a:pPr>
            <a:r>
              <a:rPr lang="en-US" dirty="0"/>
              <a:t>0, 0, 0, 0, 0, 1, 1, 1, 0, 0, 0, 0, 0, 0, 0, 0, 1, 0, 1, 1), </a:t>
            </a:r>
          </a:p>
          <a:p>
            <a:pPr>
              <a:buNone/>
            </a:pPr>
            <a:r>
              <a:rPr lang="en-US" dirty="0"/>
              <a:t>.Dim = c(12, 9), </a:t>
            </a:r>
          </a:p>
          <a:p>
            <a:pPr>
              <a:buNone/>
            </a:pPr>
            <a:r>
              <a:rPr lang="en-US" dirty="0"/>
              <a:t>.</a:t>
            </a:r>
            <a:r>
              <a:rPr lang="en-US" dirty="0" err="1"/>
              <a:t>Dimnames</a:t>
            </a:r>
            <a:r>
              <a:rPr lang="en-US" dirty="0"/>
              <a:t> = list(c("human", "interface", "computer", "user",</a:t>
            </a:r>
          </a:p>
          <a:p>
            <a:pPr>
              <a:buNone/>
            </a:pPr>
            <a:r>
              <a:rPr lang="en-US" dirty="0"/>
              <a:t>"system", "response", "time", "EPS", "survey", "trees", "graph",</a:t>
            </a:r>
          </a:p>
          <a:p>
            <a:pPr>
              <a:buNone/>
            </a:pPr>
            <a:r>
              <a:rPr lang="en-US" dirty="0"/>
              <a:t>"minors"), </a:t>
            </a:r>
          </a:p>
          <a:p>
            <a:pPr>
              <a:buNone/>
            </a:pPr>
            <a:r>
              <a:rPr lang="en-US" dirty="0"/>
              <a:t>c("c1", "c2", "c3", "c4", "c5", "m1", "m2", "m3", "m4")))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46F429-F015-77B3-E3F8-503FD42762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/>
              <a:t>b = </a:t>
            </a:r>
            <a:r>
              <a:rPr lang="en-US" dirty="0" err="1"/>
              <a:t>svd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b2 = </a:t>
            </a:r>
            <a:r>
              <a:rPr lang="en-US" dirty="0" err="1"/>
              <a:t>b$u</a:t>
            </a:r>
            <a:r>
              <a:rPr lang="en-US" dirty="0"/>
              <a:t>[,1:2] %*% </a:t>
            </a:r>
            <a:r>
              <a:rPr lang="en-US" dirty="0" err="1"/>
              <a:t>diag</a:t>
            </a:r>
            <a:r>
              <a:rPr lang="en-US" dirty="0"/>
              <a:t>(</a:t>
            </a:r>
            <a:r>
              <a:rPr lang="en-US" dirty="0" err="1"/>
              <a:t>b$d</a:t>
            </a:r>
            <a:r>
              <a:rPr lang="en-US" dirty="0"/>
              <a:t>[1:2]) %*% t(</a:t>
            </a:r>
            <a:r>
              <a:rPr lang="en-US" dirty="0" err="1"/>
              <a:t>b$v</a:t>
            </a:r>
            <a:r>
              <a:rPr lang="en-US" dirty="0"/>
              <a:t>[,1:2])</a:t>
            </a:r>
          </a:p>
          <a:p>
            <a:pPr>
              <a:buNone/>
            </a:pPr>
            <a:r>
              <a:rPr lang="en-US" dirty="0" err="1"/>
              <a:t>dimnames</a:t>
            </a:r>
            <a:r>
              <a:rPr lang="en-US" dirty="0"/>
              <a:t>(b2) = </a:t>
            </a:r>
            <a:r>
              <a:rPr lang="en-US" dirty="0" err="1"/>
              <a:t>dimnames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=c(2,2))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(t(</a:t>
            </a:r>
            <a:r>
              <a:rPr lang="en-US" dirty="0" err="1"/>
              <a:t>bellcore</a:t>
            </a:r>
            <a:r>
              <a:rPr lang="en-US" dirty="0"/>
              <a:t>)))))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(b2))))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(t(b2)))))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4130956" y="268821"/>
            <a:ext cx="7928009" cy="5662864"/>
          </a:xfrm>
          <a:prstGeom prst="rect">
            <a:avLst/>
          </a:prstGeom>
        </p:spPr>
      </p:pic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CAB189C-745C-255D-E4D7-F0041B8F910B}"/>
              </a:ext>
            </a:extLst>
          </p:cNvPr>
          <p:cNvSpPr txBox="1">
            <a:spLocks/>
          </p:cNvSpPr>
          <p:nvPr/>
        </p:nvSpPr>
        <p:spPr>
          <a:xfrm>
            <a:off x="313623" y="208581"/>
            <a:ext cx="3954378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b = </a:t>
            </a:r>
            <a:r>
              <a:rPr lang="en-US" sz="1400" dirty="0" err="1"/>
              <a:t>svd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b2 = </a:t>
            </a:r>
            <a:r>
              <a:rPr lang="en-US" sz="1400" dirty="0" err="1"/>
              <a:t>b$u</a:t>
            </a:r>
            <a:r>
              <a:rPr lang="en-US" sz="1400" dirty="0"/>
              <a:t>[,1:2] %*% </a:t>
            </a:r>
            <a:r>
              <a:rPr lang="en-US" sz="1400" dirty="0" err="1"/>
              <a:t>diag</a:t>
            </a:r>
            <a:r>
              <a:rPr lang="en-US" sz="1400" dirty="0"/>
              <a:t>(</a:t>
            </a:r>
            <a:r>
              <a:rPr lang="en-US" sz="1400" dirty="0" err="1"/>
              <a:t>b$d</a:t>
            </a:r>
            <a:r>
              <a:rPr lang="en-US" sz="1400" dirty="0"/>
              <a:t>[1:2]) %*% t(</a:t>
            </a:r>
            <a:r>
              <a:rPr lang="en-US" sz="1400" dirty="0" err="1"/>
              <a:t>b$v</a:t>
            </a:r>
            <a:r>
              <a:rPr lang="en-US" sz="1400" dirty="0"/>
              <a:t>[,1:2])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 err="1"/>
              <a:t>dimnames</a:t>
            </a:r>
            <a:r>
              <a:rPr lang="en-US" sz="1400" dirty="0"/>
              <a:t>(b2) = </a:t>
            </a:r>
            <a:r>
              <a:rPr lang="en-US" sz="1400" dirty="0" err="1"/>
              <a:t>dimnames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par(</a:t>
            </a:r>
            <a:r>
              <a:rPr lang="en-US" sz="1400" dirty="0" err="1"/>
              <a:t>mfrow</a:t>
            </a:r>
            <a:r>
              <a:rPr lang="en-US" sz="1400" dirty="0"/>
              <a:t>=c(2,2))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(t(</a:t>
            </a:r>
            <a:r>
              <a:rPr lang="en-US" sz="1400" dirty="0" err="1"/>
              <a:t>bellcore</a:t>
            </a:r>
            <a:r>
              <a:rPr lang="en-US" sz="1400" dirty="0"/>
              <a:t>)))))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(b2))))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(t(b2)))))</a:t>
            </a:r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EFDA0A31-3117-B627-8674-ED8AC9B44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73" y="3178628"/>
            <a:ext cx="3749505" cy="321626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C213062-231D-CFA0-9CCF-E4089E24C3DC}"/>
              </a:ext>
            </a:extLst>
          </p:cNvPr>
          <p:cNvCxnSpPr>
            <a:cxnSpLocks/>
          </p:cNvCxnSpPr>
          <p:nvPr/>
        </p:nvCxnSpPr>
        <p:spPr>
          <a:xfrm flipV="1">
            <a:off x="6146576" y="3624943"/>
            <a:ext cx="0" cy="14817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D199DC-E2D9-B936-E183-0C89704673D5}"/>
              </a:ext>
            </a:extLst>
          </p:cNvPr>
          <p:cNvCxnSpPr>
            <a:cxnSpLocks/>
          </p:cNvCxnSpPr>
          <p:nvPr/>
        </p:nvCxnSpPr>
        <p:spPr>
          <a:xfrm flipV="1">
            <a:off x="10702247" y="3624943"/>
            <a:ext cx="0" cy="14817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3826" name="Picture 2"/>
          <p:cNvPicPr>
            <a:picLocks noChangeAspect="1" noChangeArrowheads="1"/>
          </p:cNvPicPr>
          <p:nvPr/>
        </p:nvPicPr>
        <p:blipFill>
          <a:blip r:embed="rId2"/>
          <a:srcRect l="11774" t="16058" r="4236" b="4770"/>
          <a:stretch>
            <a:fillRect/>
          </a:stretch>
        </p:blipFill>
        <p:spPr bwMode="auto">
          <a:xfrm>
            <a:off x="1752600" y="381000"/>
            <a:ext cx="8153400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73831" name="Oval 7"/>
          <p:cNvSpPr>
            <a:spLocks noChangeArrowheads="1"/>
          </p:cNvSpPr>
          <p:nvPr/>
        </p:nvSpPr>
        <p:spPr bwMode="auto">
          <a:xfrm>
            <a:off x="5181600" y="3810000"/>
            <a:ext cx="152400" cy="152400"/>
          </a:xfrm>
          <a:prstGeom prst="ellipse">
            <a:avLst/>
          </a:prstGeom>
          <a:solidFill>
            <a:srgbClr val="0000CC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3833" name="Text Box 9"/>
          <p:cNvSpPr txBox="1">
            <a:spLocks noChangeArrowheads="1"/>
          </p:cNvSpPr>
          <p:nvPr/>
        </p:nvSpPr>
        <p:spPr bwMode="auto">
          <a:xfrm>
            <a:off x="1778000" y="4019551"/>
            <a:ext cx="3124200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•   term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   document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   query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---  cosine &gt; 0.9</a:t>
            </a:r>
            <a:endParaRPr lang="en-US">
              <a:latin typeface="Times New Roman" charset="0"/>
            </a:endParaRPr>
          </a:p>
        </p:txBody>
      </p:sp>
      <p:sp>
        <p:nvSpPr>
          <p:cNvPr id="973834" name="Oval 10"/>
          <p:cNvSpPr>
            <a:spLocks noChangeArrowheads="1"/>
          </p:cNvSpPr>
          <p:nvPr/>
        </p:nvSpPr>
        <p:spPr bwMode="auto">
          <a:xfrm>
            <a:off x="1901825" y="5310188"/>
            <a:ext cx="152400" cy="152400"/>
          </a:xfrm>
          <a:prstGeom prst="ellipse">
            <a:avLst/>
          </a:prstGeom>
          <a:solidFill>
            <a:srgbClr val="0000CC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3835" name="Rectangle 11"/>
          <p:cNvSpPr>
            <a:spLocks noChangeArrowheads="1"/>
          </p:cNvSpPr>
          <p:nvPr/>
        </p:nvSpPr>
        <p:spPr bwMode="auto">
          <a:xfrm>
            <a:off x="1900238" y="4797426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6" name="Rectangle 12"/>
          <p:cNvSpPr>
            <a:spLocks noChangeArrowheads="1"/>
          </p:cNvSpPr>
          <p:nvPr/>
        </p:nvSpPr>
        <p:spPr bwMode="auto">
          <a:xfrm>
            <a:off x="4962526" y="7731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7" name="Rectangle 13"/>
          <p:cNvSpPr>
            <a:spLocks noChangeArrowheads="1"/>
          </p:cNvSpPr>
          <p:nvPr/>
        </p:nvSpPr>
        <p:spPr bwMode="auto">
          <a:xfrm>
            <a:off x="5305426" y="119856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8" name="Rectangle 14"/>
          <p:cNvSpPr>
            <a:spLocks noChangeArrowheads="1"/>
          </p:cNvSpPr>
          <p:nvPr/>
        </p:nvSpPr>
        <p:spPr bwMode="auto">
          <a:xfrm>
            <a:off x="4910138" y="165100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9" name="Rectangle 15"/>
          <p:cNvSpPr>
            <a:spLocks noChangeArrowheads="1"/>
          </p:cNvSpPr>
          <p:nvPr/>
        </p:nvSpPr>
        <p:spPr bwMode="auto">
          <a:xfrm>
            <a:off x="4852988" y="283845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0" name="Rectangle 16"/>
          <p:cNvSpPr>
            <a:spLocks noChangeArrowheads="1"/>
          </p:cNvSpPr>
          <p:nvPr/>
        </p:nvSpPr>
        <p:spPr bwMode="auto">
          <a:xfrm>
            <a:off x="6477001" y="3276601"/>
            <a:ext cx="74613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1" name="Rectangle 17"/>
          <p:cNvSpPr>
            <a:spLocks noChangeArrowheads="1"/>
          </p:cNvSpPr>
          <p:nvPr/>
        </p:nvSpPr>
        <p:spPr bwMode="auto">
          <a:xfrm>
            <a:off x="5992813" y="404495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2" name="Rectangle 18"/>
          <p:cNvSpPr>
            <a:spLocks noChangeArrowheads="1"/>
          </p:cNvSpPr>
          <p:nvPr/>
        </p:nvSpPr>
        <p:spPr bwMode="auto">
          <a:xfrm>
            <a:off x="7543801" y="4391026"/>
            <a:ext cx="74613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3" name="Rectangle 19"/>
          <p:cNvSpPr>
            <a:spLocks noChangeArrowheads="1"/>
          </p:cNvSpPr>
          <p:nvPr/>
        </p:nvSpPr>
        <p:spPr bwMode="auto">
          <a:xfrm>
            <a:off x="8020051" y="49133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4" name="Rectangle 20"/>
          <p:cNvSpPr>
            <a:spLocks noChangeArrowheads="1"/>
          </p:cNvSpPr>
          <p:nvPr/>
        </p:nvSpPr>
        <p:spPr bwMode="auto">
          <a:xfrm>
            <a:off x="8388351" y="29702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5" name="Text Box 21"/>
          <p:cNvSpPr txBox="1">
            <a:spLocks noChangeArrowheads="1"/>
          </p:cNvSpPr>
          <p:nvPr/>
        </p:nvSpPr>
        <p:spPr bwMode="auto">
          <a:xfrm>
            <a:off x="2514600" y="1600201"/>
            <a:ext cx="20574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  <a:latin typeface="Times New Roman" charset="0"/>
              </a:rPr>
              <a:t>Latent concept vector space</a:t>
            </a:r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</a:t>
            </a:r>
          </a:p>
          <a:p>
            <a:r>
              <a:rPr lang="en-US" dirty="0"/>
              <a:t>Approximate Nearest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/>
              <a:t>Graphs</a:t>
            </a:r>
          </a:p>
          <a:p>
            <a:pPr lvl="1"/>
            <a:r>
              <a:rPr lang="en-US" dirty="0"/>
              <a:t>Random Walks</a:t>
            </a:r>
          </a:p>
          <a:p>
            <a:pPr lvl="1"/>
            <a:r>
              <a:rPr lang="en-US" dirty="0"/>
              <a:t>Shortest Paths</a:t>
            </a:r>
          </a:p>
          <a:p>
            <a:r>
              <a:rPr lang="en-US" dirty="0"/>
              <a:t>Linear Algebra</a:t>
            </a:r>
          </a:p>
          <a:p>
            <a:pPr lvl="1"/>
            <a:r>
              <a:rPr lang="en-US" dirty="0"/>
              <a:t>SVDs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Latent Semantic Indexing</a:t>
            </a:r>
          </a:p>
          <a:p>
            <a:pPr lvl="1"/>
            <a:r>
              <a:rPr lang="en-US" dirty="0"/>
              <a:t>Laplacians</a:t>
            </a:r>
          </a:p>
          <a:p>
            <a:pPr lvl="1"/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229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0E977-B61B-5F81-D8D2-A2CECCBF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3-step recipe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8D3DB-3062-7CAB-1FFA-63EF72E07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Pre-training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Fine-tuning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Inference</a:t>
            </a:r>
          </a:p>
        </p:txBody>
      </p:sp>
    </p:spTree>
    <p:extLst>
      <p:ext uri="{BB962C8B-B14F-4D97-AF65-F5344CB8AC3E}">
        <p14:creationId xmlns:p14="http://schemas.microsoft.com/office/powerpoint/2010/main" val="31883982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776B1E-8361-8FD0-816E-3D69951AC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Walks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C1D8B05-37CF-20AE-A327-CE1BC7B877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737153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ℬ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en-US" dirty="0"/>
                  <a:t> be a Boolean Matrix (aka, adjacency matrix)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iff</a:t>
                </a:r>
                <a:r>
                  <a:rPr lang="en-US" dirty="0"/>
                  <a:t> there is an edge from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0: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1: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Paths of length 2: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 of length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Transitive Closure: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Random Walk: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/>
                  <a:t> , 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/>
                  <a:t> is a normalized version of graph,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>
                    <a:hlinkClick r:id="rId2"/>
                  </a:rPr>
                  <a:t>https://github.com/VHRanger/nodevectors/blob/master/nodevectors/prone.py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b="0" i="0" dirty="0">
                    <a:effectLst/>
                    <a:latin typeface="ui-monospace"/>
                  </a:rPr>
                  <a:t>C1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 </a:t>
                </a:r>
                <a:r>
                  <a:rPr lang="en-US" b="0" i="0" dirty="0">
                    <a:effectLst/>
                    <a:latin typeface="ui-monospace"/>
                  </a:rPr>
                  <a:t>=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 </a:t>
                </a:r>
                <a:r>
                  <a:rPr lang="en-US" b="0" i="0" dirty="0" err="1">
                    <a:solidFill>
                      <a:srgbClr val="1F2328"/>
                    </a:solidFill>
                    <a:effectLst/>
                    <a:latin typeface="ui-monospace"/>
                  </a:rPr>
                  <a:t>preprocessing.</a:t>
                </a:r>
                <a:r>
                  <a:rPr lang="en-US" b="0" i="0" dirty="0" err="1">
                    <a:effectLst/>
                    <a:latin typeface="ui-monospace"/>
                  </a:rPr>
                  <a:t>normalize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(</a:t>
                </a:r>
                <a:r>
                  <a:rPr lang="en-US" b="0" i="0" dirty="0">
                    <a:effectLst/>
                    <a:latin typeface="ui-monospace"/>
                  </a:rPr>
                  <a:t>G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, </a:t>
                </a:r>
                <a:r>
                  <a:rPr lang="en-US" b="0" i="0" dirty="0">
                    <a:effectLst/>
                    <a:latin typeface="ui-monospace"/>
                  </a:rPr>
                  <a:t>"l1"</a:t>
                </a:r>
                <a:r>
                  <a:rPr lang="en-US" b="0" i="0" dirty="0">
                    <a:solidFill>
                      <a:srgbClr val="1F2328"/>
                    </a:solidFill>
                    <a:effectLst/>
                    <a:latin typeface="ui-monospace"/>
                  </a:rPr>
                  <a:t>)</a:t>
                </a:r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C1D8B05-37CF-20AE-A327-CE1BC7B877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737153" cy="4351338"/>
              </a:xfrm>
              <a:blipFill>
                <a:blip r:embed="rId3"/>
                <a:stretch>
                  <a:fillRect l="-945" t="-2326" r="-826" b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9A2929A-EC19-A51E-410F-AD2BFF838CD0}"/>
              </a:ext>
            </a:extLst>
          </p:cNvPr>
          <p:cNvSpPr txBox="1"/>
          <p:nvPr/>
        </p:nvSpPr>
        <p:spPr>
          <a:xfrm>
            <a:off x="5639681" y="2973121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694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E3473-0391-877F-999B-70BA29B9A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Graph Laplacians</a:t>
            </a:r>
            <a:br>
              <a:rPr lang="en-US" dirty="0"/>
            </a:br>
            <a:r>
              <a:rPr lang="en-US" sz="3600" dirty="0">
                <a:hlinkClick r:id="rId2"/>
              </a:rPr>
              <a:t>https://www.cs.mcgill.ca/~wlh/grl_book/files/GRL_Book.pdf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904AF3-F08A-EBB6-2816-8A9FA0D502AC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Unnormalized Laplacians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−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dirty="0"/>
                  <a:t>: Laplacian matrix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: Adjacency matrix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/>
                  <a:t>: Degree matrix </a:t>
                </a:r>
              </a:p>
              <a:p>
                <a:pPr lvl="2"/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diagonal matrix, with degree (fanout) of each node along diagonal)</a:t>
                </a:r>
              </a:p>
              <a:p>
                <a:r>
                  <a:rPr lang="en-US" dirty="0"/>
                  <a:t>Normalized Laplacians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𝑠𝑦𝑚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904AF3-F08A-EBB6-2816-8A9FA0D502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l="-1956" t="-151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6E979E-182A-466C-7C27-3B6CE30F32F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Applications of Laplacians</a:t>
            </a:r>
          </a:p>
          <a:p>
            <a:pPr lvl="1"/>
            <a:r>
              <a:rPr lang="en-US" dirty="0"/>
              <a:t>There are connections with</a:t>
            </a:r>
          </a:p>
          <a:p>
            <a:pPr lvl="2"/>
            <a:r>
              <a:rPr lang="en-US" dirty="0"/>
              <a:t>Graph Cuts</a:t>
            </a:r>
          </a:p>
          <a:p>
            <a:pPr lvl="2"/>
            <a:r>
              <a:rPr lang="en-US" dirty="0"/>
              <a:t>Spectral Clustering</a:t>
            </a:r>
          </a:p>
          <a:p>
            <a:pPr lvl="2"/>
            <a:r>
              <a:rPr lang="en-US" dirty="0"/>
              <a:t>Random Walks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5121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908EF7E6-E06B-1496-D517-49764AA0D1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528426" y="250825"/>
            <a:ext cx="4112326" cy="61325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E3A970-5F8D-236B-14D6-FE537758F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ProNE</a:t>
            </a:r>
            <a:r>
              <a:rPr lang="en-US" dirty="0"/>
              <a:t> (Linear Algebra)</a:t>
            </a:r>
            <a:br>
              <a:rPr lang="en-US" dirty="0"/>
            </a:br>
            <a:r>
              <a:rPr lang="en-US" sz="1600" dirty="0">
                <a:hlinkClick r:id="rId3"/>
              </a:rPr>
              <a:t>https://github.com/VHRanger/nodevectors/blob/master/nodevectors/prone.py</a:t>
            </a:r>
            <a:r>
              <a:rPr lang="en-US" sz="1600" dirty="0"/>
              <a:t>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7910C-C294-F51A-B6E3-B53B4A031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292" y="1541492"/>
            <a:ext cx="2343195" cy="526992"/>
          </a:xfrm>
        </p:spPr>
        <p:txBody>
          <a:bodyPr/>
          <a:lstStyle/>
          <a:p>
            <a:r>
              <a:rPr lang="en-US" dirty="0" err="1"/>
              <a:t>Prefactorization</a:t>
            </a:r>
            <a:endParaRPr lang="en-US" dirty="0"/>
          </a:p>
        </p:txBody>
      </p:sp>
      <p:pic>
        <p:nvPicPr>
          <p:cNvPr id="10" name="Content Placeholder 9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D4DBBF5F-6777-47FF-804D-C428A09926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b="3997"/>
          <a:stretch/>
        </p:blipFill>
        <p:spPr>
          <a:xfrm>
            <a:off x="115318" y="2134825"/>
            <a:ext cx="7114005" cy="4496752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47D2FE-C59F-2183-38AB-D5D24E406B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548757" y="1928947"/>
            <a:ext cx="1613262" cy="480939"/>
          </a:xfrm>
        </p:spPr>
        <p:txBody>
          <a:bodyPr/>
          <a:lstStyle/>
          <a:p>
            <a:r>
              <a:rPr lang="en-US" dirty="0"/>
              <a:t>Chebyshev</a:t>
            </a:r>
          </a:p>
        </p:txBody>
      </p:sp>
      <p:sp>
        <p:nvSpPr>
          <p:cNvPr id="13" name="Google Shape;259;p22">
            <a:extLst>
              <a:ext uri="{FF2B5EF4-FFF2-40B4-BE49-F238E27FC236}">
                <a16:creationId xmlns:a16="http://schemas.microsoft.com/office/drawing/2014/main" id="{C02DDC11-6594-137B-D4C7-77BE2F5A25BD}"/>
              </a:ext>
            </a:extLst>
          </p:cNvPr>
          <p:cNvSpPr/>
          <p:nvPr/>
        </p:nvSpPr>
        <p:spPr>
          <a:xfrm>
            <a:off x="3848184" y="1804988"/>
            <a:ext cx="967656" cy="448492"/>
          </a:xfrm>
          <a:prstGeom prst="wedgeRoundRectCallout">
            <a:avLst>
              <a:gd name="adj1" fmla="val -106434"/>
              <a:gd name="adj2" fmla="val 81033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Sparse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259;p22">
            <a:extLst>
              <a:ext uri="{FF2B5EF4-FFF2-40B4-BE49-F238E27FC236}">
                <a16:creationId xmlns:a16="http://schemas.microsoft.com/office/drawing/2014/main" id="{EC6ED971-81A0-4B54-61BC-68317AA57707}"/>
              </a:ext>
            </a:extLst>
          </p:cNvPr>
          <p:cNvSpPr/>
          <p:nvPr/>
        </p:nvSpPr>
        <p:spPr>
          <a:xfrm>
            <a:off x="5280744" y="5558382"/>
            <a:ext cx="967656" cy="448492"/>
          </a:xfrm>
          <a:prstGeom prst="wedgeRoundRectCallout">
            <a:avLst>
              <a:gd name="adj1" fmla="val -106434"/>
              <a:gd name="adj2" fmla="val 81033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Sparse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259;p22">
            <a:extLst>
              <a:ext uri="{FF2B5EF4-FFF2-40B4-BE49-F238E27FC236}">
                <a16:creationId xmlns:a16="http://schemas.microsoft.com/office/drawing/2014/main" id="{E7A08647-97F1-F892-D779-29EF03724795}"/>
              </a:ext>
            </a:extLst>
          </p:cNvPr>
          <p:cNvSpPr/>
          <p:nvPr/>
        </p:nvSpPr>
        <p:spPr>
          <a:xfrm>
            <a:off x="4104452" y="6369033"/>
            <a:ext cx="1752062" cy="355011"/>
          </a:xfrm>
          <a:prstGeom prst="wedgeRoundRectCallout">
            <a:avLst>
              <a:gd name="adj1" fmla="val -81132"/>
              <a:gd name="adj2" fmla="val -10640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259;p22">
            <a:extLst>
              <a:ext uri="{FF2B5EF4-FFF2-40B4-BE49-F238E27FC236}">
                <a16:creationId xmlns:a16="http://schemas.microsoft.com/office/drawing/2014/main" id="{F8881136-49E6-A3C9-DC33-56FD84D2370C}"/>
              </a:ext>
            </a:extLst>
          </p:cNvPr>
          <p:cNvSpPr/>
          <p:nvPr/>
        </p:nvSpPr>
        <p:spPr>
          <a:xfrm>
            <a:off x="6353292" y="1541492"/>
            <a:ext cx="1752062" cy="355011"/>
          </a:xfrm>
          <a:prstGeom prst="wedgeRoundRectCallout">
            <a:avLst>
              <a:gd name="adj1" fmla="val 68976"/>
              <a:gd name="adj2" fmla="val -59701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259;p22">
            <a:extLst>
              <a:ext uri="{FF2B5EF4-FFF2-40B4-BE49-F238E27FC236}">
                <a16:creationId xmlns:a16="http://schemas.microsoft.com/office/drawing/2014/main" id="{E4720626-CF4F-3492-4A8B-94EEDCC0CF77}"/>
              </a:ext>
            </a:extLst>
          </p:cNvPr>
          <p:cNvSpPr/>
          <p:nvPr/>
        </p:nvSpPr>
        <p:spPr>
          <a:xfrm>
            <a:off x="6318068" y="3231696"/>
            <a:ext cx="1752062" cy="355011"/>
          </a:xfrm>
          <a:prstGeom prst="wedgeRoundRectCallout">
            <a:avLst>
              <a:gd name="adj1" fmla="val 74941"/>
              <a:gd name="adj2" fmla="val -18000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259;p22">
            <a:extLst>
              <a:ext uri="{FF2B5EF4-FFF2-40B4-BE49-F238E27FC236}">
                <a16:creationId xmlns:a16="http://schemas.microsoft.com/office/drawing/2014/main" id="{DF7E85F4-A12F-D80D-3894-2FD653DCB53F}"/>
              </a:ext>
            </a:extLst>
          </p:cNvPr>
          <p:cNvSpPr/>
          <p:nvPr/>
        </p:nvSpPr>
        <p:spPr>
          <a:xfrm>
            <a:off x="6318068" y="3231695"/>
            <a:ext cx="1752062" cy="355011"/>
          </a:xfrm>
          <a:prstGeom prst="wedgeRoundRectCallout">
            <a:avLst>
              <a:gd name="adj1" fmla="val 74941"/>
              <a:gd name="adj2" fmla="val 28609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59;p22">
            <a:extLst>
              <a:ext uri="{FF2B5EF4-FFF2-40B4-BE49-F238E27FC236}">
                <a16:creationId xmlns:a16="http://schemas.microsoft.com/office/drawing/2014/main" id="{2DE0F38B-EF53-9459-C844-74C53654B1B8}"/>
              </a:ext>
            </a:extLst>
          </p:cNvPr>
          <p:cNvSpPr/>
          <p:nvPr/>
        </p:nvSpPr>
        <p:spPr>
          <a:xfrm>
            <a:off x="6318068" y="3231694"/>
            <a:ext cx="1752062" cy="355011"/>
          </a:xfrm>
          <a:prstGeom prst="wedgeRoundRectCallout">
            <a:avLst>
              <a:gd name="adj1" fmla="val 72704"/>
              <a:gd name="adj2" fmla="val 113239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59;p22">
            <a:extLst>
              <a:ext uri="{FF2B5EF4-FFF2-40B4-BE49-F238E27FC236}">
                <a16:creationId xmlns:a16="http://schemas.microsoft.com/office/drawing/2014/main" id="{1E5ACC93-B1B1-E498-6D82-B02C3CB5C3EE}"/>
              </a:ext>
            </a:extLst>
          </p:cNvPr>
          <p:cNvSpPr/>
          <p:nvPr/>
        </p:nvSpPr>
        <p:spPr>
          <a:xfrm>
            <a:off x="6318068" y="3225858"/>
            <a:ext cx="1752062" cy="355011"/>
          </a:xfrm>
          <a:prstGeom prst="wedgeRoundRectCallout">
            <a:avLst>
              <a:gd name="adj1" fmla="val 82645"/>
              <a:gd name="adj2" fmla="val 311935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59;p22">
            <a:extLst>
              <a:ext uri="{FF2B5EF4-FFF2-40B4-BE49-F238E27FC236}">
                <a16:creationId xmlns:a16="http://schemas.microsoft.com/office/drawing/2014/main" id="{D8609EE6-72CF-73CD-7951-C6447166E148}"/>
              </a:ext>
            </a:extLst>
          </p:cNvPr>
          <p:cNvSpPr/>
          <p:nvPr/>
        </p:nvSpPr>
        <p:spPr>
          <a:xfrm>
            <a:off x="6131128" y="4918079"/>
            <a:ext cx="1752062" cy="355011"/>
          </a:xfrm>
          <a:prstGeom prst="wedgeRoundRectCallout">
            <a:avLst>
              <a:gd name="adj1" fmla="val 82645"/>
              <a:gd name="adj2" fmla="val 311935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59;p22">
            <a:extLst>
              <a:ext uri="{FF2B5EF4-FFF2-40B4-BE49-F238E27FC236}">
                <a16:creationId xmlns:a16="http://schemas.microsoft.com/office/drawing/2014/main" id="{29CCB9D6-FB81-221E-46A4-3DFBB6EBDC75}"/>
              </a:ext>
            </a:extLst>
          </p:cNvPr>
          <p:cNvSpPr/>
          <p:nvPr/>
        </p:nvSpPr>
        <p:spPr>
          <a:xfrm>
            <a:off x="6140656" y="4906705"/>
            <a:ext cx="1752062" cy="355011"/>
          </a:xfrm>
          <a:prstGeom prst="wedgeRoundRectCallout">
            <a:avLst>
              <a:gd name="adj1" fmla="val 82397"/>
              <a:gd name="adj2" fmla="val 213813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Dense: N by K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59;p22">
            <a:extLst>
              <a:ext uri="{FF2B5EF4-FFF2-40B4-BE49-F238E27FC236}">
                <a16:creationId xmlns:a16="http://schemas.microsoft.com/office/drawing/2014/main" id="{E2517CEB-875C-8DA4-ED0F-705799699F7B}"/>
              </a:ext>
            </a:extLst>
          </p:cNvPr>
          <p:cNvSpPr/>
          <p:nvPr/>
        </p:nvSpPr>
        <p:spPr>
          <a:xfrm>
            <a:off x="10828104" y="1075100"/>
            <a:ext cx="967656" cy="448492"/>
          </a:xfrm>
          <a:prstGeom prst="wedgeRoundRectCallout">
            <a:avLst>
              <a:gd name="adj1" fmla="val -113184"/>
              <a:gd name="adj2" fmla="val -4404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Sparse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68327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3A970-5F8D-236B-14D6-FE537758F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ProNE</a:t>
            </a:r>
            <a:r>
              <a:rPr lang="en-US" dirty="0"/>
              <a:t> (Linear Algebra)</a:t>
            </a:r>
            <a:br>
              <a:rPr lang="en-US" dirty="0"/>
            </a:br>
            <a:r>
              <a:rPr lang="en-US" sz="1600" dirty="0">
                <a:hlinkClick r:id="rId2"/>
              </a:rPr>
              <a:t>https://github.com/VHRanger/nodevectors/blob/master/nodevectors/prone.py</a:t>
            </a:r>
            <a:r>
              <a:rPr lang="en-US" sz="1600" dirty="0"/>
              <a:t>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7910C-C294-F51A-B6E3-B53B4A031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292" y="1541492"/>
            <a:ext cx="2343195" cy="526992"/>
          </a:xfrm>
        </p:spPr>
        <p:txBody>
          <a:bodyPr/>
          <a:lstStyle/>
          <a:p>
            <a:r>
              <a:rPr lang="en-US" dirty="0" err="1"/>
              <a:t>Prefactorization</a:t>
            </a:r>
            <a:endParaRPr lang="en-US" dirty="0"/>
          </a:p>
        </p:txBody>
      </p:sp>
      <p:pic>
        <p:nvPicPr>
          <p:cNvPr id="10" name="Content Placeholder 9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D4DBBF5F-6777-47FF-804D-C428A09926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b="3997"/>
          <a:stretch/>
        </p:blipFill>
        <p:spPr>
          <a:xfrm>
            <a:off x="115318" y="2134825"/>
            <a:ext cx="7114005" cy="4496752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0731510-AE7D-180E-953D-0BDB8C9D5C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1141" y="1978514"/>
            <a:ext cx="1039465" cy="489041"/>
          </a:xfrm>
        </p:spPr>
        <p:txBody>
          <a:bodyPr/>
          <a:lstStyle/>
          <a:p>
            <a:r>
              <a:rPr lang="en-US" dirty="0"/>
              <a:t>Paper</a:t>
            </a:r>
          </a:p>
        </p:txBody>
      </p:sp>
      <p:pic>
        <p:nvPicPr>
          <p:cNvPr id="27" name="Content Placeholder 26" descr="A picture containing text, paper, font, black and white&#10;&#10;Description automatically generated">
            <a:extLst>
              <a:ext uri="{FF2B5EF4-FFF2-40B4-BE49-F238E27FC236}">
                <a16:creationId xmlns:a16="http://schemas.microsoft.com/office/drawing/2014/main" id="{792DDC4C-861A-7662-54D3-5CA16DA103C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7694580" y="1027905"/>
            <a:ext cx="4251653" cy="8053133"/>
          </a:xfrm>
        </p:spPr>
      </p:pic>
      <p:pic>
        <p:nvPicPr>
          <p:cNvPr id="29" name="Picture 28" descr="A black text on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314D3633-B4E7-C43F-4F48-E219589A0C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6633" y="48056"/>
            <a:ext cx="44196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1370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908EF7E6-E06B-1496-D517-49764AA0D1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528426" y="250825"/>
            <a:ext cx="4112326" cy="6132558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847D2FE-C59F-2183-38AB-D5D24E406B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548757" y="1928947"/>
            <a:ext cx="1613262" cy="480939"/>
          </a:xfrm>
        </p:spPr>
        <p:txBody>
          <a:bodyPr/>
          <a:lstStyle/>
          <a:p>
            <a:r>
              <a:rPr lang="en-US" dirty="0"/>
              <a:t>Chebyshev</a:t>
            </a:r>
          </a:p>
        </p:txBody>
      </p:sp>
      <p:sp>
        <p:nvSpPr>
          <p:cNvPr id="21" name="Google Shape;259;p22">
            <a:extLst>
              <a:ext uri="{FF2B5EF4-FFF2-40B4-BE49-F238E27FC236}">
                <a16:creationId xmlns:a16="http://schemas.microsoft.com/office/drawing/2014/main" id="{1E5ACC93-B1B1-E498-6D82-B02C3CB5C3EE}"/>
              </a:ext>
            </a:extLst>
          </p:cNvPr>
          <p:cNvSpPr/>
          <p:nvPr/>
        </p:nvSpPr>
        <p:spPr>
          <a:xfrm>
            <a:off x="6219836" y="4179267"/>
            <a:ext cx="1308590" cy="355011"/>
          </a:xfrm>
          <a:prstGeom prst="wedgeRoundRectCallout">
            <a:avLst>
              <a:gd name="adj1" fmla="val 122575"/>
              <a:gd name="adj2" fmla="val -450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Eqn</a:t>
            </a:r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(11)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Content Placeholder 7" descr="A picture containing text, font, handwriting, white&#10;&#10;Description automatically generated">
            <a:extLst>
              <a:ext uri="{FF2B5EF4-FFF2-40B4-BE49-F238E27FC236}">
                <a16:creationId xmlns:a16="http://schemas.microsoft.com/office/drawing/2014/main" id="{3783B8F5-1386-C888-4397-BC7B641F55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146235" y="69261"/>
            <a:ext cx="4419600" cy="2603500"/>
          </a:xfrm>
        </p:spPr>
      </p:pic>
      <p:pic>
        <p:nvPicPr>
          <p:cNvPr id="11" name="Picture 10" descr="A picture containing text, font, screenshot, black and white&#10;&#10;Description automatically generated">
            <a:extLst>
              <a:ext uri="{FF2B5EF4-FFF2-40B4-BE49-F238E27FC236}">
                <a16:creationId xmlns:a16="http://schemas.microsoft.com/office/drawing/2014/main" id="{ADD1EB1D-94F6-271C-4FCE-7D15A42FB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697" y="2535827"/>
            <a:ext cx="4318000" cy="4076700"/>
          </a:xfrm>
          <a:prstGeom prst="rect">
            <a:avLst/>
          </a:prstGeom>
        </p:spPr>
      </p:pic>
      <p:sp>
        <p:nvSpPr>
          <p:cNvPr id="25" name="Title 24">
            <a:extLst>
              <a:ext uri="{FF2B5EF4-FFF2-40B4-BE49-F238E27FC236}">
                <a16:creationId xmlns:a16="http://schemas.microsoft.com/office/drawing/2014/main" id="{466C2C82-98A7-526A-922D-9475EB984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7966" y="250825"/>
            <a:ext cx="1589817" cy="870065"/>
          </a:xfrm>
        </p:spPr>
        <p:txBody>
          <a:bodyPr/>
          <a:lstStyle/>
          <a:p>
            <a:r>
              <a:rPr lang="en-US" dirty="0"/>
              <a:t>Paper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CD1737E-2373-CCC8-CFE9-D14DDEDBD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26460" y="6471580"/>
            <a:ext cx="5157787" cy="8239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359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7D559-DFDC-F31A-9BC5-564B296FB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DD828A7-FBA3-9F1F-A254-5779A791D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Theory: Exactly what is </a:t>
            </a:r>
            <a:r>
              <a:rPr lang="en-US" dirty="0" err="1"/>
              <a:t>ProNE</a:t>
            </a:r>
            <a:r>
              <a:rPr lang="en-US" dirty="0"/>
              <a:t> computing?</a:t>
            </a:r>
          </a:p>
          <a:p>
            <a:pPr lvl="1"/>
            <a:r>
              <a:rPr lang="en-US" dirty="0"/>
              <a:t>How does the final embedding relate to distances in graph?</a:t>
            </a:r>
          </a:p>
          <a:p>
            <a:pPr lvl="1"/>
            <a:r>
              <a:rPr lang="en-US" dirty="0"/>
              <a:t>What is the Chebyshev approximating?</a:t>
            </a:r>
          </a:p>
          <a:p>
            <a:r>
              <a:rPr lang="en-US" dirty="0"/>
              <a:t>Systems: Speedups</a:t>
            </a:r>
          </a:p>
          <a:p>
            <a:pPr lvl="1"/>
            <a:r>
              <a:rPr lang="en-US" dirty="0"/>
              <a:t>I have separated </a:t>
            </a:r>
            <a:r>
              <a:rPr lang="en-US" dirty="0" err="1"/>
              <a:t>prefactoring</a:t>
            </a:r>
            <a:r>
              <a:rPr lang="en-US" dirty="0"/>
              <a:t> and each step in the loop into separate </a:t>
            </a:r>
            <a:r>
              <a:rPr lang="en-US" dirty="0" err="1"/>
              <a:t>slurm</a:t>
            </a:r>
            <a:r>
              <a:rPr lang="en-US" dirty="0"/>
              <a:t> jobs to support checkpointing.</a:t>
            </a:r>
          </a:p>
          <a:p>
            <a:pPr lvl="1"/>
            <a:r>
              <a:rPr lang="en-US" dirty="0"/>
              <a:t>We have constraints on time and memory on our cluster</a:t>
            </a:r>
          </a:p>
          <a:p>
            <a:pPr lvl="1"/>
            <a:r>
              <a:rPr lang="en-US" dirty="0" err="1"/>
              <a:t>Prefactoring</a:t>
            </a:r>
            <a:r>
              <a:rPr lang="en-US" dirty="0"/>
              <a:t> uses less memory than Chebyshev</a:t>
            </a:r>
          </a:p>
          <a:p>
            <a:pPr lvl="2"/>
            <a:r>
              <a:rPr lang="en-US" dirty="0"/>
              <a:t>Because there are fewer dense matrices</a:t>
            </a:r>
          </a:p>
          <a:p>
            <a:pPr lvl="1"/>
            <a:r>
              <a:rPr lang="en-US" dirty="0"/>
              <a:t>Calling garbage collector can remove some large dense matrices</a:t>
            </a:r>
          </a:p>
          <a:p>
            <a:pPr lvl="1"/>
            <a:r>
              <a:rPr lang="en-US" dirty="0"/>
              <a:t>Are there opportunities for multi-threading, GPUs, C, </a:t>
            </a:r>
            <a:r>
              <a:rPr lang="en-US" dirty="0" err="1"/>
              <a:t>cuda</a:t>
            </a:r>
            <a:r>
              <a:rPr lang="en-US" dirty="0"/>
              <a:t>, tiling matrices?</a:t>
            </a:r>
          </a:p>
        </p:txBody>
      </p:sp>
    </p:spTree>
    <p:extLst>
      <p:ext uri="{BB962C8B-B14F-4D97-AF65-F5344CB8AC3E}">
        <p14:creationId xmlns:p14="http://schemas.microsoft.com/office/powerpoint/2010/main" val="1972875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screenshot, font, document&#10;&#10;Description automatically generated">
            <a:extLst>
              <a:ext uri="{FF2B5EF4-FFF2-40B4-BE49-F238E27FC236}">
                <a16:creationId xmlns:a16="http://schemas.microsoft.com/office/drawing/2014/main" id="{313BE0C1-1821-EABC-16B6-5F8F08F3A4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26747"/>
            <a:ext cx="8054591" cy="511131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D4187F-5411-A375-75ED-2D59BA53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/>
              <a:t>Laplacians and Spectral Clustering</a:t>
            </a:r>
            <a:br>
              <a:rPr lang="en-US" sz="3200" dirty="0"/>
            </a:br>
            <a:r>
              <a:rPr lang="en-US" sz="3200" dirty="0">
                <a:hlinkClick r:id="rId3"/>
              </a:rPr>
              <a:t>https://www.cs.mcgill.ca/~wlh/grl_book/files/GRL_Book.pdf</a:t>
            </a:r>
            <a:r>
              <a:rPr lang="en-US" sz="3200" dirty="0"/>
              <a:t> </a:t>
            </a:r>
          </a:p>
        </p:txBody>
      </p:sp>
      <p:sp>
        <p:nvSpPr>
          <p:cNvPr id="6" name="Google Shape;259;p22">
            <a:extLst>
              <a:ext uri="{FF2B5EF4-FFF2-40B4-BE49-F238E27FC236}">
                <a16:creationId xmlns:a16="http://schemas.microsoft.com/office/drawing/2014/main" id="{0E5A65CF-D679-E4F4-1C7C-29CCBCAAB987}"/>
              </a:ext>
            </a:extLst>
          </p:cNvPr>
          <p:cNvSpPr/>
          <p:nvPr/>
        </p:nvSpPr>
        <p:spPr>
          <a:xfrm>
            <a:off x="8842549" y="4636853"/>
            <a:ext cx="2692959" cy="2010131"/>
          </a:xfrm>
          <a:prstGeom prst="wedgeRoundRectCallout">
            <a:avLst>
              <a:gd name="adj1" fmla="val -118134"/>
              <a:gd name="adj2" fmla="val 42198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K-means is useful on many embeddings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(Specter)</a:t>
            </a:r>
            <a:r>
              <a:rPr lang="en-US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93426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83135-EF65-1D48-9DA0-772CC1E0B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to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7455D-B834-CA56-879A-49C64FC8F5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  <a:p>
            <a:r>
              <a:rPr lang="en-US" dirty="0"/>
              <a:t>K-means</a:t>
            </a:r>
          </a:p>
          <a:p>
            <a:r>
              <a:rPr lang="en-US" dirty="0"/>
              <a:t>Graph Cuts, </a:t>
            </a:r>
            <a:r>
              <a:rPr lang="en-US" dirty="0" err="1"/>
              <a:t>RatioCut</a:t>
            </a:r>
            <a:r>
              <a:rPr lang="en-US" dirty="0"/>
              <a:t>, Diameter, Conductance</a:t>
            </a:r>
          </a:p>
          <a:p>
            <a:r>
              <a:rPr lang="en-US" dirty="0"/>
              <a:t>Sparse matrix packages:</a:t>
            </a:r>
          </a:p>
          <a:p>
            <a:pPr lvl="1"/>
            <a:r>
              <a:rPr lang="en-US" dirty="0" err="1"/>
              <a:t>scipy.sparse</a:t>
            </a:r>
            <a:endParaRPr lang="en-US" dirty="0"/>
          </a:p>
          <a:p>
            <a:pPr lvl="1"/>
            <a:r>
              <a:rPr lang="en-US" dirty="0" err="1"/>
              <a:t>networkx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EDAE83F-E140-564E-CD62-E6A02CB011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61182" y="212865"/>
            <a:ext cx="4817552" cy="4351338"/>
          </a:xfrm>
          <a:ln>
            <a:solidFill>
              <a:schemeClr val="accent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A3BF2F-FA11-A96A-51CD-B1896E74F8AE}"/>
              </a:ext>
            </a:extLst>
          </p:cNvPr>
          <p:cNvSpPr txBox="1"/>
          <p:nvPr/>
        </p:nvSpPr>
        <p:spPr>
          <a:xfrm>
            <a:off x="70342" y="6300392"/>
            <a:ext cx="6491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https://networkx.org/documentation/stable/reference/linalg.html</a:t>
            </a:r>
            <a:r>
              <a:rPr lang="en-US" dirty="0"/>
              <a:t> </a:t>
            </a: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969F119-EE63-D22C-57BD-B955329B0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7135" y="3209173"/>
            <a:ext cx="5181599" cy="346055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3086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D218F-28C7-61F7-1B34-5B70AE2F4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4F29E6-34E4-725C-5BDC-5DF37C36C2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Metcalfe’s Law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Deep Nets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Pre-training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Fine-Tuning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Inference</a:t>
            </a:r>
          </a:p>
          <a:p>
            <a:r>
              <a:rPr lang="en-US" dirty="0"/>
              <a:t>Specter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GNNs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Approximate Nearest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876BD-20DE-C860-770D-3F4CB3454F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Graphs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Random Walks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Shortest Paths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Linear Algebra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SVDs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Latent Semantic Indexing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Laplacians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ProNE</a:t>
            </a:r>
            <a:endParaRPr lang="en-US" dirty="0">
              <a:solidFill>
                <a:schemeClr val="bg2">
                  <a:lumMod val="90000"/>
                </a:schemeClr>
              </a:solidFill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8301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3648A-EC2B-48BE-C1C1-50EF3F7A0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2FB80-3DF2-4E81-A640-9B3DF0495B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DB701-8248-F181-E543-B465079675E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10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0" name="Google Shape;180;g22d4c7e2f7f_8_17"/>
          <p:cNvGraphicFramePr/>
          <p:nvPr/>
        </p:nvGraphicFramePr>
        <p:xfrm>
          <a:off x="952500" y="2667000"/>
          <a:ext cx="10265000" cy="21639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6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66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 dirty="0"/>
                        <a:t>Step</a:t>
                      </a:r>
                      <a:endParaRPr sz="2500" b="1" u="sng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Description</a:t>
                      </a:r>
                      <a:endParaRPr sz="2500" b="1" u="sng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Time</a:t>
                      </a:r>
                      <a:endParaRPr sz="2500" b="1" u="sng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b="1" u="sng"/>
                        <a:t>Hardware</a:t>
                      </a:r>
                      <a:endParaRPr sz="2500" b="1" u="sng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1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2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3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Inference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/>
                        <a:t>Seconds/Minutes</a:t>
                      </a:r>
                      <a:endParaRPr sz="2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 dirty="0"/>
                        <a:t>0+ GPUs</a:t>
                      </a:r>
                      <a:endParaRPr sz="23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1" name="Google Shape;181;g22d4c7e2f7f_8_17"/>
          <p:cNvSpPr txBox="1">
            <a:spLocks noGrp="1"/>
          </p:cNvSpPr>
          <p:nvPr>
            <p:ph type="title"/>
          </p:nvPr>
        </p:nvSpPr>
        <p:spPr>
          <a:xfrm>
            <a:off x="346350" y="146685"/>
            <a:ext cx="114993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000"/>
              <a:t>Standard 3-Step Recipe</a:t>
            </a:r>
            <a:endParaRPr/>
          </a:p>
        </p:txBody>
      </p:sp>
      <p:sp>
        <p:nvSpPr>
          <p:cNvPr id="182" name="Google Shape;182;g22d4c7e2f7f_8_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183" name="Google Shape;183;g22d4c7e2f7f_8_17"/>
          <p:cNvSpPr/>
          <p:nvPr/>
        </p:nvSpPr>
        <p:spPr>
          <a:xfrm>
            <a:off x="10356425" y="5081806"/>
            <a:ext cx="1068300" cy="387600"/>
          </a:xfrm>
          <a:prstGeom prst="wedgeRoundRectCallout">
            <a:avLst>
              <a:gd name="adj1" fmla="val -76337"/>
              <a:gd name="adj2" fmla="val -143940"/>
              <a:gd name="adj3" fmla="val 16667"/>
            </a:avLst>
          </a:prstGeom>
          <a:solidFill>
            <a:srgbClr val="FF0000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Easy</a:t>
            </a:r>
            <a:endParaRPr sz="1700"/>
          </a:p>
        </p:txBody>
      </p:sp>
    </p:spTree>
    <p:extLst>
      <p:ext uri="{BB962C8B-B14F-4D97-AF65-F5344CB8AC3E}">
        <p14:creationId xmlns:p14="http://schemas.microsoft.com/office/powerpoint/2010/main" val="117797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E8E9E5-5F8B-0559-3672-E06DA38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Tutorial on Basic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D97E86-1DAC-BA70-314D-45C669EC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GNNs: Fine-Tune BERT-like models with Graphs (Citations)</a:t>
            </a:r>
          </a:p>
          <a:p>
            <a:pPr lvl="1"/>
            <a:r>
              <a:rPr lang="en-US" dirty="0"/>
              <a:t>Challenge: Use citations at inference time</a:t>
            </a:r>
          </a:p>
          <a:p>
            <a:r>
              <a:rPr lang="en-US" dirty="0"/>
              <a:t>Semantic Scholar API</a:t>
            </a:r>
          </a:p>
          <a:p>
            <a:pPr lvl="1"/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https://github.com/kwchurch/JSALT_Better_Together</a:t>
            </a:r>
            <a:r>
              <a:rPr lang="en-US" dirty="0"/>
              <a:t> </a:t>
            </a:r>
          </a:p>
          <a:p>
            <a:r>
              <a:rPr lang="en-US" dirty="0"/>
              <a:t>Deep Nets: Standard 3-step Recipe</a:t>
            </a:r>
          </a:p>
          <a:p>
            <a:pPr lvl="1"/>
            <a:r>
              <a:rPr lang="en-US" dirty="0"/>
              <a:t>Plug for ACL-2022 Tutorial (GFT = General Fine-Tuning)</a:t>
            </a:r>
          </a:p>
          <a:p>
            <a:r>
              <a:rPr lang="en-US" dirty="0"/>
              <a:t>Approximate Nearest Neighbors</a:t>
            </a:r>
          </a:p>
          <a:p>
            <a:r>
              <a:rPr lang="en-US" dirty="0"/>
              <a:t>Linear Algebra</a:t>
            </a:r>
          </a:p>
          <a:p>
            <a:r>
              <a:rPr lang="en-US" dirty="0"/>
              <a:t>Node2vec/</a:t>
            </a:r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94549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C41FD5-2324-95F5-C4D0-AD53E90D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useful fields (for papers)</a:t>
            </a:r>
            <a:br>
              <a:rPr lang="en-US" dirty="0"/>
            </a:br>
            <a:r>
              <a:rPr lang="en-US" sz="3600" dirty="0"/>
              <a:t>(API supports ad hoc queries as well as bulk downloads)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6909FF2-07EA-E4E4-6186-1B8F781104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  <a:p>
            <a:r>
              <a:rPr lang="en-US" dirty="0"/>
              <a:t>abstract</a:t>
            </a:r>
          </a:p>
          <a:p>
            <a:r>
              <a:rPr lang="en-US" dirty="0"/>
              <a:t>authors</a:t>
            </a:r>
          </a:p>
          <a:p>
            <a:r>
              <a:rPr lang="en-US" dirty="0" err="1"/>
              <a:t>externalIds</a:t>
            </a:r>
            <a:endParaRPr lang="en-US" dirty="0"/>
          </a:p>
          <a:p>
            <a:r>
              <a:rPr lang="en-US" dirty="0" err="1"/>
              <a:t>citationCount</a:t>
            </a:r>
            <a:endParaRPr lang="en-US" dirty="0"/>
          </a:p>
          <a:p>
            <a:r>
              <a:rPr lang="en-US" dirty="0" err="1"/>
              <a:t>referenceCount</a:t>
            </a:r>
            <a:endParaRPr lang="en-US" dirty="0"/>
          </a:p>
          <a:p>
            <a:r>
              <a:rPr lang="en-US" dirty="0"/>
              <a:t>citations</a:t>
            </a:r>
          </a:p>
          <a:p>
            <a:r>
              <a:rPr lang="en-US" dirty="0"/>
              <a:t>references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CB876B-6468-F381-2784-968BFAD95C2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embedding (Specter 1)</a:t>
            </a:r>
          </a:p>
          <a:p>
            <a:r>
              <a:rPr lang="en-US" dirty="0"/>
              <a:t>venue</a:t>
            </a:r>
          </a:p>
          <a:p>
            <a:r>
              <a:rPr lang="en-US" dirty="0" err="1"/>
              <a:t>fieldsOfStudy</a:t>
            </a:r>
            <a:endParaRPr lang="en-US" dirty="0"/>
          </a:p>
          <a:p>
            <a:r>
              <a:rPr lang="en-US" dirty="0"/>
              <a:t>s2fieldsOfStudy</a:t>
            </a:r>
          </a:p>
          <a:p>
            <a:r>
              <a:rPr lang="en-US" dirty="0" err="1"/>
              <a:t>openAccessPdf</a:t>
            </a:r>
            <a:endParaRPr lang="en-US" dirty="0"/>
          </a:p>
          <a:p>
            <a:r>
              <a:rPr lang="en-US" dirty="0" err="1"/>
              <a:t>tldr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9114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B6566E8-FA3E-5D5B-E463-8033444B0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817" y="112917"/>
            <a:ext cx="9685526" cy="6512421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8531583-F53E-5FB6-193F-E6F07700D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8529" y="1763939"/>
            <a:ext cx="8022771" cy="1325563"/>
          </a:xfrm>
        </p:spPr>
        <p:txBody>
          <a:bodyPr>
            <a:normAutofit/>
          </a:bodyPr>
          <a:lstStyle/>
          <a:p>
            <a:r>
              <a:rPr lang="en-US" sz="2800" dirty="0">
                <a:hlinkClick r:id="rId3"/>
              </a:rPr>
              <a:t>https://github.com/kwchurch/JSALT_Better_Together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7734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B04563-345D-4B24-E5E4-E394465D6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Annoy / </a:t>
            </a:r>
            <a:r>
              <a:rPr lang="en-US" dirty="0" err="1"/>
              <a:t>Faiss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Indexing time: </a:t>
                </a:r>
              </a:p>
              <a:p>
                <a:pPr lvl="1"/>
                <a:r>
                  <a:rPr lang="en-US" dirty="0"/>
                  <a:t>Input: Embedding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Indexes</a:t>
                </a:r>
              </a:p>
              <a:p>
                <a:r>
                  <a:rPr lang="en-US" dirty="0"/>
                  <a:t>Query time:</a:t>
                </a:r>
              </a:p>
              <a:p>
                <a:pPr lvl="1"/>
                <a:r>
                  <a:rPr lang="en-US" dirty="0"/>
                  <a:t>Input: Embedding, Indexes, query</a:t>
                </a:r>
              </a:p>
              <a:p>
                <a:pPr lvl="1"/>
                <a:r>
                  <a:rPr lang="en-US" dirty="0"/>
                  <a:t>Query: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Output: candidates,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2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/>
                  <a:t> is near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sorted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𝑠𝑖𝑚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Recall:</a:t>
                </a:r>
              </a:p>
              <a:p>
                <a:pPr lvl="1"/>
                <a:r>
                  <a:rPr lang="en-US" dirty="0"/>
                  <a:t>map docs,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to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map vectors to docs: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F54912A-71EE-01B4-B766-2844F5168D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31548CE0-02AC-0EEC-409A-ABC5154CE907}"/>
              </a:ext>
            </a:extLst>
          </p:cNvPr>
          <p:cNvSpPr txBox="1"/>
          <p:nvPr/>
        </p:nvSpPr>
        <p:spPr>
          <a:xfrm>
            <a:off x="6262055" y="6257344"/>
            <a:ext cx="6096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https://radimrehurek.com/gensim/auto_examples/tutorials/run_annoy.html</a:t>
            </a:r>
            <a:r>
              <a:rPr lang="en-US" sz="1400" dirty="0"/>
              <a:t> </a:t>
            </a:r>
          </a:p>
        </p:txBody>
      </p:sp>
      <p:pic>
        <p:nvPicPr>
          <p:cNvPr id="14" name="Content Placeholder 13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7C5459CF-6187-1AFE-FD92-88ECC9CD0C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72199" y="3102996"/>
            <a:ext cx="6614875" cy="2293550"/>
          </a:xfrm>
        </p:spPr>
      </p:pic>
    </p:spTree>
    <p:extLst>
      <p:ext uri="{BB962C8B-B14F-4D97-AF65-F5344CB8AC3E}">
        <p14:creationId xmlns:p14="http://schemas.microsoft.com/office/powerpoint/2010/main" val="40972206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E8E9E5-5F8B-0559-3672-E06DA38D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 Tutorial on Basic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0D97E86-1DAC-BA70-314D-45C669EC9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GNNs: Fine-Tune BERT-like models with Graphs (Citations)</a:t>
            </a:r>
          </a:p>
          <a:p>
            <a:pPr lvl="1"/>
            <a:r>
              <a:rPr lang="en-US" dirty="0"/>
              <a:t>Challenge: Use citations at inference time</a:t>
            </a:r>
          </a:p>
          <a:p>
            <a:r>
              <a:rPr lang="en-US" dirty="0"/>
              <a:t>Semantic Scholar API</a:t>
            </a:r>
          </a:p>
          <a:p>
            <a:pPr lvl="1"/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https://github.com/kwchurch/JSALT_Better_Together</a:t>
            </a:r>
            <a:r>
              <a:rPr lang="en-US" dirty="0"/>
              <a:t> </a:t>
            </a:r>
          </a:p>
          <a:p>
            <a:r>
              <a:rPr lang="en-US" dirty="0"/>
              <a:t>Deep Nets: Standard 3-step Recipe</a:t>
            </a:r>
          </a:p>
          <a:p>
            <a:pPr lvl="1"/>
            <a:r>
              <a:rPr lang="en-US" dirty="0"/>
              <a:t>Plug for ACL-2022 Tutorial (GFT = General Fine-Tuning)</a:t>
            </a:r>
          </a:p>
          <a:p>
            <a:r>
              <a:rPr lang="en-US" dirty="0"/>
              <a:t>Approximate Nearest Neighbors</a:t>
            </a:r>
          </a:p>
          <a:p>
            <a:r>
              <a:rPr lang="en-US" dirty="0"/>
              <a:t>Linear Algebra</a:t>
            </a:r>
          </a:p>
          <a:p>
            <a:r>
              <a:rPr lang="en-US" dirty="0"/>
              <a:t>Node2vec/</a:t>
            </a:r>
            <a:r>
              <a:rPr lang="en-US" dirty="0" err="1"/>
              <a:t>ProNE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379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"/>
          <p:cNvSpPr txBox="1">
            <a:spLocks noGrp="1"/>
          </p:cNvSpPr>
          <p:nvPr>
            <p:ph type="title"/>
          </p:nvPr>
        </p:nvSpPr>
        <p:spPr>
          <a:xfrm>
            <a:off x="827100" y="105400"/>
            <a:ext cx="10515600" cy="8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66666"/>
              <a:buNone/>
            </a:pPr>
            <a:r>
              <a:rPr lang="en-US" sz="6000"/>
              <a:t>Inference: f(x) → y</a:t>
            </a:r>
            <a:endParaRPr i="1"/>
          </a:p>
        </p:txBody>
      </p:sp>
      <p:pic>
        <p:nvPicPr>
          <p:cNvPr id="189" name="Google Shape;18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7100" y="1440626"/>
            <a:ext cx="10791724" cy="17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4"/>
          <p:cNvSpPr/>
          <p:nvPr/>
        </p:nvSpPr>
        <p:spPr>
          <a:xfrm>
            <a:off x="1831675" y="3193050"/>
            <a:ext cx="624900" cy="4719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14"/>
          <p:cNvSpPr/>
          <p:nvPr/>
        </p:nvSpPr>
        <p:spPr>
          <a:xfrm>
            <a:off x="4303600" y="3169350"/>
            <a:ext cx="624900" cy="5646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 sz="3000"/>
          </a:p>
        </p:txBody>
      </p:sp>
      <p:sp>
        <p:nvSpPr>
          <p:cNvPr id="192" name="Google Shape;192;p14"/>
          <p:cNvSpPr/>
          <p:nvPr/>
        </p:nvSpPr>
        <p:spPr>
          <a:xfrm>
            <a:off x="6316749" y="3215703"/>
            <a:ext cx="1356300" cy="471900"/>
          </a:xfrm>
          <a:prstGeom prst="wedgeRoundRectCallout">
            <a:avLst>
              <a:gd name="adj1" fmla="val -21875"/>
              <a:gd name="adj2" fmla="val -91771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Score</a:t>
            </a:r>
            <a:endParaRPr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CA97C9-A70E-CAD2-1CA3-099C0F4FF4BD}"/>
              </a:ext>
            </a:extLst>
          </p:cNvPr>
          <p:cNvSpPr txBox="1"/>
          <p:nvPr/>
        </p:nvSpPr>
        <p:spPr>
          <a:xfrm>
            <a:off x="934575" y="6011037"/>
            <a:ext cx="98813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hlinkClick r:id="rId6"/>
              </a:rPr>
              <a:t>https://github.com/kwchurch/ACL2022_deepnets_tutorial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9962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97" name="Google Shape;197;p15"/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542661" y="154153"/>
                <a:ext cx="11499300" cy="75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rmAutofit fontScale="90000"/>
              </a:bodyPr>
              <a:lstStyle/>
              <a:p>
                <a:pPr marL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ct val="111111"/>
                  <a:buNone/>
                </a:pPr>
                <a:r>
                  <a:rPr lang="en-US" dirty="0"/>
                  <a:t>Input: </a:t>
                </a:r>
                <a:r>
                  <a:rPr lang="en-US" i="1" dirty="0"/>
                  <a:t>I love you</a:t>
                </a:r>
                <a:br>
                  <a:rPr lang="en-US" i="1" dirty="0"/>
                </a:br>
                <a:r>
                  <a:rPr lang="en-US" dirty="0"/>
                  <a:t>Output: Depends on Model: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endParaRPr i="1" dirty="0"/>
              </a:p>
            </p:txBody>
          </p:sp>
        </mc:Choice>
        <mc:Fallback xmlns="">
          <p:sp>
            <p:nvSpPr>
              <p:cNvPr id="197" name="Google Shape;197;p1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542661" y="154153"/>
                <a:ext cx="11499300" cy="753000"/>
              </a:xfrm>
              <a:prstGeom prst="rect">
                <a:avLst/>
              </a:prstGeom>
              <a:blipFill>
                <a:blip r:embed="rId3"/>
                <a:stretch>
                  <a:fillRect l="-1323" t="-31667" b="-4000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8" name="Google Shape;198;p15"/>
              <p:cNvSpPr txBox="1">
                <a:spLocks noGrp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457200" lvl="0" indent="-4064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SzPts val="2800"/>
                  <a:buChar char="•"/>
                </a:pPr>
                <a:r>
                  <a:rPr lang="en-US" sz="4400" dirty="0"/>
                  <a:t>Task: classification: </a:t>
                </a:r>
                <a14:m>
                  <m:oMath xmlns:m="http://schemas.openxmlformats.org/officeDocument/2006/math"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</a:rPr>
                      <m:t>) </m:t>
                    </m:r>
                    <m:r>
                      <a:rPr lang="en-US" sz="4400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</m:t>
                    </m:r>
                    <m:acc>
                      <m:accPr>
                        <m:chr m:val="̂"/>
                        <m:ctrlPr>
                          <a:rPr lang="ar-AE" sz="4400" i="1" dirty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accPr>
                      <m:e>
                        <m:r>
                          <a:rPr lang="ar-AE" sz="4400" b="0" i="1" dirty="0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𝑦</m:t>
                        </m:r>
                      </m:e>
                    </m:acc>
                  </m:oMath>
                </a14:m>
                <a:endParaRPr lang="ar-AE" sz="4400" dirty="0"/>
              </a:p>
              <a:p>
                <a:pPr marL="457200" lvl="0" indent="-406400" algn="l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SzPts val="2800"/>
                  <a:buChar char="•"/>
                </a:pPr>
                <a:r>
                  <a:rPr lang="en-US" sz="4400" dirty="0"/>
                  <a:t>Models: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Sentiment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positive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Fake News: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not fake (real)</a:t>
                </a:r>
              </a:p>
              <a:p>
                <a:pPr marL="914400" lvl="1" indent="-3810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400"/>
                  <a:buChar char="•"/>
                </a:pPr>
                <a:r>
                  <a:rPr lang="en-US" sz="3600" dirty="0"/>
                  <a:t>Spam/Ham:</a:t>
                </a:r>
              </a:p>
              <a:p>
                <a:pPr marL="1371600" lvl="2" indent="-3556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SzPts val="2000"/>
                  <a:buChar char="•"/>
                </a:pPr>
                <a:r>
                  <a:rPr lang="en-US" sz="2800" dirty="0"/>
                  <a:t>Expected output label: not spam (ham)</a:t>
                </a:r>
                <a:endParaRPr sz="2800" dirty="0"/>
              </a:p>
            </p:txBody>
          </p:sp>
        </mc:Choice>
        <mc:Fallback xmlns="">
          <p:sp>
            <p:nvSpPr>
              <p:cNvPr id="198" name="Google Shape;198;p1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blipFill>
                <a:blip r:embed="rId4"/>
                <a:stretch>
                  <a:fillRect l="-603" t="-125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1" name="Google Shape;201;p15"/>
          <p:cNvSpPr/>
          <p:nvPr/>
        </p:nvSpPr>
        <p:spPr>
          <a:xfrm>
            <a:off x="87155" y="197574"/>
            <a:ext cx="319635" cy="333079"/>
          </a:xfrm>
          <a:prstGeom prst="wedgeRoundRectCallout">
            <a:avLst>
              <a:gd name="adj1" fmla="val 108159"/>
              <a:gd name="adj2" fmla="val -22445"/>
              <a:gd name="adj3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sp>
        <p:nvSpPr>
          <p:cNvPr id="202" name="Google Shape;202;p15"/>
          <p:cNvSpPr/>
          <p:nvPr/>
        </p:nvSpPr>
        <p:spPr>
          <a:xfrm>
            <a:off x="87155" y="589746"/>
            <a:ext cx="319635" cy="333079"/>
          </a:xfrm>
          <a:prstGeom prst="wedgeRoundRectCallout">
            <a:avLst>
              <a:gd name="adj1" fmla="val 106715"/>
              <a:gd name="adj2" fmla="val 5285"/>
              <a:gd name="adj3" fmla="val 16667"/>
            </a:avLst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6398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2868827" cy="4935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/>
              <a:t>Many of these models produce reasonable results</a:t>
            </a:r>
            <a:endParaRPr/>
          </a:p>
        </p:txBody>
      </p:sp>
      <p:pic>
        <p:nvPicPr>
          <p:cNvPr id="208" name="Google Shape;208;p1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902019" y="0"/>
            <a:ext cx="8289981" cy="62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https://github.com/kwchurch/ACL2022_deepnets_tutorial</a:t>
            </a:r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98E9D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 b="0" i="0" u="none" strike="noStrike" cap="none">
              <a:solidFill>
                <a:srgbClr val="898E9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6"/>
          <p:cNvSpPr/>
          <p:nvPr/>
        </p:nvSpPr>
        <p:spPr>
          <a:xfrm>
            <a:off x="362357" y="268047"/>
            <a:ext cx="3442166" cy="476967"/>
          </a:xfrm>
          <a:prstGeom prst="wedgeRoundRectCallout">
            <a:avLst>
              <a:gd name="adj1" fmla="val 90863"/>
              <a:gd name="adj2" fmla="val 15466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Scores could be more confident</a:t>
            </a:r>
            <a:endParaRPr/>
          </a:p>
        </p:txBody>
      </p:sp>
      <p:pic>
        <p:nvPicPr>
          <p:cNvPr id="213" name="Google Shape;213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45588" y="2061384"/>
            <a:ext cx="8446412" cy="4718113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6"/>
          <p:cNvSpPr/>
          <p:nvPr/>
        </p:nvSpPr>
        <p:spPr>
          <a:xfrm>
            <a:off x="7682948" y="3091070"/>
            <a:ext cx="630282" cy="28502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6"/>
          <p:cNvSpPr/>
          <p:nvPr/>
        </p:nvSpPr>
        <p:spPr>
          <a:xfrm>
            <a:off x="8530486" y="4342029"/>
            <a:ext cx="683492" cy="308241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6"/>
          <p:cNvSpPr/>
          <p:nvPr/>
        </p:nvSpPr>
        <p:spPr>
          <a:xfrm>
            <a:off x="8481341" y="5873358"/>
            <a:ext cx="683491" cy="308241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6738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7"/>
          <p:cNvSpPr txBox="1">
            <a:spLocks noGrp="1"/>
          </p:cNvSpPr>
          <p:nvPr>
            <p:ph type="title"/>
          </p:nvPr>
        </p:nvSpPr>
        <p:spPr>
          <a:xfrm>
            <a:off x="339425" y="136525"/>
            <a:ext cx="115131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Lots of Models on Hubs (for lots of tasks)</a:t>
            </a:r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body" idx="1"/>
          </p:nvPr>
        </p:nvSpPr>
        <p:spPr>
          <a:xfrm>
            <a:off x="109200" y="1253400"/>
            <a:ext cx="6153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Natural Language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Classification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Sentiment: positive/negative, 1-5 stars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Emotion classification</a:t>
            </a:r>
            <a:endParaRPr/>
          </a:p>
          <a:p>
            <a:pPr marL="1371600" lvl="2" indent="-34439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Hate speech classification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Guess missing word (fill-mask; cloze task)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Part of speech tagging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NER (named entity recognition)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Question Answering (SQUAD)</a:t>
            </a:r>
            <a:endParaRPr/>
          </a:p>
          <a:p>
            <a:pPr marL="914400" lvl="1" indent="-36755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Entailment (GLUE)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Image Classification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Speech recognition</a:t>
            </a:r>
            <a:endParaRPr/>
          </a:p>
          <a:p>
            <a:pPr marL="457200" lvl="0" indent="-39071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17647"/>
              <a:buChar char="•"/>
            </a:pPr>
            <a:r>
              <a:rPr lang="en-US"/>
              <a:t>Machine Translation</a:t>
            </a:r>
            <a:endParaRPr/>
          </a:p>
        </p:txBody>
      </p:sp>
      <p:sp>
        <p:nvSpPr>
          <p:cNvPr id="223" name="Google Shape;223;p17"/>
          <p:cNvSpPr txBox="1">
            <a:spLocks noGrp="1"/>
          </p:cNvSpPr>
          <p:nvPr>
            <p:ph type="body" idx="2"/>
          </p:nvPr>
        </p:nvSpPr>
        <p:spPr>
          <a:xfrm>
            <a:off x="6020549" y="1279938"/>
            <a:ext cx="5473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3411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3"/>
              <a:buChar char="•"/>
            </a:pPr>
            <a:r>
              <a:rPr lang="en-US" sz="2060">
                <a:solidFill>
                  <a:srgbClr val="090909"/>
                </a:solidFill>
              </a:rPr>
              <a:t>Examples of fill-mask</a:t>
            </a:r>
            <a:endParaRPr sz="237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echo … | gft_predict </a:t>
            </a:r>
            <a:r>
              <a:rPr lang="en-US" sz="1440">
                <a:solidFill>
                  <a:srgbClr val="B00C0D"/>
                </a:solidFill>
                <a:latin typeface="Arial"/>
                <a:ea typeface="Arial"/>
                <a:cs typeface="Arial"/>
                <a:sym typeface="Arial"/>
              </a:rPr>
              <a:t>--task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 fill-mask</a:t>
            </a:r>
            <a:endParaRPr sz="206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&lt;mask&gt; you     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miss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|0.295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love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|0.174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salute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|0.158</a:t>
            </a:r>
            <a:endParaRPr sz="175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love the &lt;mask&gt; guy    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pizza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|0.035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funny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|0.016</a:t>
            </a:r>
            <a:endParaRPr sz="175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old</a:t>
            </a:r>
            <a:r>
              <a:rPr lang="en-US" sz="1440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|0.010</a:t>
            </a:r>
            <a:endParaRPr sz="1750"/>
          </a:p>
          <a:p>
            <a:pPr marL="457200" lvl="0" indent="-403411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3"/>
              <a:buChar char="•"/>
            </a:pPr>
            <a:r>
              <a:rPr lang="en-US" sz="2060">
                <a:solidFill>
                  <a:srgbClr val="000000"/>
                </a:solidFill>
              </a:rPr>
              <a:t>Examples of machine translation</a:t>
            </a:r>
            <a:endParaRPr sz="2370"/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echo …| gft_predict --task translation \</a:t>
            </a:r>
            <a:endParaRPr sz="2060"/>
          </a:p>
          <a:p>
            <a:pPr marL="914400" lvl="2" indent="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1824"/>
              <a:buNone/>
            </a:pPr>
            <a:r>
              <a:rPr lang="en-US" sz="14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--model H:Helsinki-NLP/opus-mt-en-fr</a:t>
            </a:r>
            <a:endParaRPr sz="14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80253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388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I love you</a:t>
            </a:r>
            <a:endParaRPr sz="2060"/>
          </a:p>
          <a:p>
            <a:pPr marL="1371600" lvl="2" indent="-357094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SzPts val="2024"/>
              <a:buChar char="•"/>
            </a:pPr>
            <a:r>
              <a:rPr lang="en-US" sz="1440" i="1">
                <a:solidFill>
                  <a:srgbClr val="090909"/>
                </a:solidFill>
                <a:latin typeface="Arial"/>
                <a:ea typeface="Arial"/>
                <a:cs typeface="Arial"/>
                <a:sym typeface="Arial"/>
              </a:rPr>
              <a:t>Je t'aime.</a:t>
            </a:r>
            <a:endParaRPr sz="1750"/>
          </a:p>
        </p:txBody>
      </p:sp>
      <p:sp>
        <p:nvSpPr>
          <p:cNvPr id="224" name="Google Shape;224;p17"/>
          <p:cNvSpPr/>
          <p:nvPr/>
        </p:nvSpPr>
        <p:spPr>
          <a:xfrm>
            <a:off x="3819275" y="4560460"/>
            <a:ext cx="2276700" cy="591000"/>
          </a:xfrm>
          <a:prstGeom prst="wedgeRoundRectCallout">
            <a:avLst>
              <a:gd name="adj1" fmla="val 85951"/>
              <a:gd name="adj2" fmla="val -27792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2k translation models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 HuggingFace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17" descr="Graphical user interface, application, website, Team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37347" t="19884" r="19640" b="52649"/>
          <a:stretch/>
        </p:blipFill>
        <p:spPr>
          <a:xfrm>
            <a:off x="9917377" y="102700"/>
            <a:ext cx="2190000" cy="984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5300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3242</Words>
  <Application>Microsoft Macintosh PowerPoint</Application>
  <PresentationFormat>Widescreen</PresentationFormat>
  <Paragraphs>564</Paragraphs>
  <Slides>54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3" baseType="lpstr">
      <vt:lpstr>Arial</vt:lpstr>
      <vt:lpstr>Calibri</vt:lpstr>
      <vt:lpstr>Calibri Light</vt:lpstr>
      <vt:lpstr>Cambria Math</vt:lpstr>
      <vt:lpstr>Menlo</vt:lpstr>
      <vt:lpstr>Times New Roman</vt:lpstr>
      <vt:lpstr>ui-monospace</vt:lpstr>
      <vt:lpstr>Wingdings</vt:lpstr>
      <vt:lpstr>Office Theme</vt:lpstr>
      <vt:lpstr>Tutorial Background</vt:lpstr>
      <vt:lpstr>Outline</vt:lpstr>
      <vt:lpstr>Tutorial Background</vt:lpstr>
      <vt:lpstr>Standard 3-step recipe</vt:lpstr>
      <vt:lpstr>Standard 3-Step Recipe</vt:lpstr>
      <vt:lpstr>Inference: f(x) → y</vt:lpstr>
      <vt:lpstr>Input: I love you Output: Depends on Model: f</vt:lpstr>
      <vt:lpstr>Many of these models produce reasonable results</vt:lpstr>
      <vt:lpstr>Lots of Models on Hubs (for lots of tasks)</vt:lpstr>
      <vt:lpstr>Standard 3-Step Recipe</vt:lpstr>
      <vt:lpstr>Most users should not invest in pretraining because growth (&amp; costs) are out of control</vt:lpstr>
      <vt:lpstr>Standard 3-Step Recipe</vt:lpstr>
      <vt:lpstr> </vt:lpstr>
      <vt:lpstr>Tutorial Background</vt:lpstr>
      <vt:lpstr>GNN Alternative</vt:lpstr>
      <vt:lpstr>Why GNN?</vt:lpstr>
      <vt:lpstr>What is GNN?</vt:lpstr>
      <vt:lpstr>Challenge Scale Data Parallelism v.s. Gsplit Parallelism</vt:lpstr>
      <vt:lpstr>Gsplit is Faster</vt:lpstr>
      <vt:lpstr>Tutorial Background</vt:lpstr>
      <vt:lpstr>Approximate Nearest Neighbors in External Memory</vt:lpstr>
      <vt:lpstr>Opportunity for Publication</vt:lpstr>
      <vt:lpstr>Processing with Embeddings: Annoy / Faiss Approximate Nearest Neighbors (ANN)</vt:lpstr>
      <vt:lpstr>Notation</vt:lpstr>
      <vt:lpstr>Memory Mapping (mmap)</vt:lpstr>
      <vt:lpstr>Problems to be done in external memory (Avoid loading embedding into memory)</vt:lpstr>
      <vt:lpstr>Solutions</vt:lpstr>
      <vt:lpstr>Method for mapping vector, v, to 1 bit</vt:lpstr>
      <vt:lpstr>Claim: π brings similar docs near one another </vt:lpstr>
      <vt:lpstr>Docs near one another in π are more similar</vt:lpstr>
      <vt:lpstr>Pointers to Code based on ANN</vt:lpstr>
      <vt:lpstr>Pointers to C Code: $JSALTsrc/C/</vt:lpstr>
      <vt:lpstr>Tutorial Background</vt:lpstr>
      <vt:lpstr>Bellcore’s Example: Bag of Words + SVD http://wordvec.colorado.edu/papers/Deerwester_1990.pdf </vt:lpstr>
      <vt:lpstr>Term by Document Matrix</vt:lpstr>
      <vt:lpstr>Dimension Reduction in R</vt:lpstr>
      <vt:lpstr>PowerPoint Presentation</vt:lpstr>
      <vt:lpstr>PowerPoint Presentation</vt:lpstr>
      <vt:lpstr>Tutorial Background</vt:lpstr>
      <vt:lpstr>Random Walks</vt:lpstr>
      <vt:lpstr>Graph Laplacians https://www.cs.mcgill.ca/~wlh/grl_book/files/GRL_Book.pdf</vt:lpstr>
      <vt:lpstr>ProNE (Linear Algebra) https://github.com/VHRanger/nodevectors/blob/master/nodevectors/prone.py  </vt:lpstr>
      <vt:lpstr>ProNE (Linear Algebra) https://github.com/VHRanger/nodevectors/blob/master/nodevectors/prone.py  </vt:lpstr>
      <vt:lpstr>Paper</vt:lpstr>
      <vt:lpstr>Asks</vt:lpstr>
      <vt:lpstr>Laplacians and Spectral Clustering https://www.cs.mcgill.ca/~wlh/grl_book/files/GRL_Book.pdf </vt:lpstr>
      <vt:lpstr>Topics to Cover</vt:lpstr>
      <vt:lpstr>Tutorial Background</vt:lpstr>
      <vt:lpstr>backup</vt:lpstr>
      <vt:lpstr>Agenda: Tutorial on Basic Background</vt:lpstr>
      <vt:lpstr>Some useful fields (for papers) (API supports ad hoc queries as well as bulk downloads)</vt:lpstr>
      <vt:lpstr>https://github.com/kwchurch/JSALT_Better_Together </vt:lpstr>
      <vt:lpstr>Annoy / Faiss</vt:lpstr>
      <vt:lpstr>Agenda: Tutorial on Basic Background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Background</dc:title>
  <dc:creator>Kenneth Church</dc:creator>
  <cp:lastModifiedBy>Kenneth Church</cp:lastModifiedBy>
  <cp:revision>7</cp:revision>
  <dcterms:created xsi:type="dcterms:W3CDTF">2023-05-13T00:37:26Z</dcterms:created>
  <dcterms:modified xsi:type="dcterms:W3CDTF">2023-05-13T01:54:22Z</dcterms:modified>
</cp:coreProperties>
</file>

<file path=docProps/thumbnail.jpeg>
</file>